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tags/tag15.xml" ContentType="application/vnd.openxmlformats-officedocument.presentationml.tags+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66"/>
  </p:notesMasterIdLst>
  <p:sldIdLst>
    <p:sldId id="327" r:id="rId3"/>
    <p:sldId id="334" r:id="rId4"/>
    <p:sldId id="359" r:id="rId5"/>
    <p:sldId id="361" r:id="rId6"/>
    <p:sldId id="270" r:id="rId7"/>
    <p:sldId id="336" r:id="rId8"/>
    <p:sldId id="317" r:id="rId9"/>
    <p:sldId id="318" r:id="rId10"/>
    <p:sldId id="360" r:id="rId11"/>
    <p:sldId id="328" r:id="rId12"/>
    <p:sldId id="271" r:id="rId13"/>
    <p:sldId id="326" r:id="rId14"/>
    <p:sldId id="272" r:id="rId15"/>
    <p:sldId id="309" r:id="rId16"/>
    <p:sldId id="345" r:id="rId17"/>
    <p:sldId id="340" r:id="rId18"/>
    <p:sldId id="344" r:id="rId19"/>
    <p:sldId id="322" r:id="rId20"/>
    <p:sldId id="347" r:id="rId21"/>
    <p:sldId id="341" r:id="rId22"/>
    <p:sldId id="335" r:id="rId23"/>
    <p:sldId id="324" r:id="rId24"/>
    <p:sldId id="316" r:id="rId25"/>
    <p:sldId id="325" r:id="rId26"/>
    <p:sldId id="357" r:id="rId27"/>
    <p:sldId id="342" r:id="rId28"/>
    <p:sldId id="259" r:id="rId29"/>
    <p:sldId id="349" r:id="rId30"/>
    <p:sldId id="362" r:id="rId31"/>
    <p:sldId id="363" r:id="rId32"/>
    <p:sldId id="364" r:id="rId33"/>
    <p:sldId id="365" r:id="rId34"/>
    <p:sldId id="366" r:id="rId35"/>
    <p:sldId id="368" r:id="rId36"/>
    <p:sldId id="367" r:id="rId37"/>
    <p:sldId id="370" r:id="rId38"/>
    <p:sldId id="369" r:id="rId39"/>
    <p:sldId id="372" r:id="rId40"/>
    <p:sldId id="374" r:id="rId41"/>
    <p:sldId id="376" r:id="rId42"/>
    <p:sldId id="378" r:id="rId43"/>
    <p:sldId id="380" r:id="rId44"/>
    <p:sldId id="382" r:id="rId45"/>
    <p:sldId id="383" r:id="rId46"/>
    <p:sldId id="385" r:id="rId47"/>
    <p:sldId id="386" r:id="rId48"/>
    <p:sldId id="388" r:id="rId49"/>
    <p:sldId id="389" r:id="rId50"/>
    <p:sldId id="343" r:id="rId51"/>
    <p:sldId id="332" r:id="rId52"/>
    <p:sldId id="346" r:id="rId53"/>
    <p:sldId id="329" r:id="rId54"/>
    <p:sldId id="330" r:id="rId55"/>
    <p:sldId id="351" r:id="rId56"/>
    <p:sldId id="352" r:id="rId57"/>
    <p:sldId id="358" r:id="rId58"/>
    <p:sldId id="331" r:id="rId59"/>
    <p:sldId id="356" r:id="rId60"/>
    <p:sldId id="338" r:id="rId61"/>
    <p:sldId id="354" r:id="rId62"/>
    <p:sldId id="353" r:id="rId63"/>
    <p:sldId id="355" r:id="rId64"/>
    <p:sldId id="337" r:id="rId65"/>
  </p:sldIdLst>
  <p:sldSz cx="9144000" cy="6858000" type="screen4x3"/>
  <p:notesSz cx="7010400" cy="9296400"/>
  <p:custDataLst>
    <p:tags r:id="rId6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F81"/>
    <a:srgbClr val="F7941E"/>
    <a:srgbClr val="003473"/>
    <a:srgbClr val="0072BC"/>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7961" autoAdjust="0"/>
  </p:normalViewPr>
  <p:slideViewPr>
    <p:cSldViewPr snapToGrid="0">
      <p:cViewPr>
        <p:scale>
          <a:sx n="65" d="100"/>
          <a:sy n="65" d="100"/>
        </p:scale>
        <p:origin x="-1982" y="-341"/>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6526BA-E6E7-400E-ABBB-C634676A9736}" type="datetimeFigureOut">
              <a:rPr lang="en-US" smtClean="0"/>
              <a:t>05/21/2020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CBF3A2-1D03-491F-BDB6-337C0C097926}" type="slidenum">
              <a:rPr lang="en-US" smtClean="0"/>
              <a:t>‹#›</a:t>
            </a:fld>
            <a:endParaRPr lang="en-US"/>
          </a:p>
        </p:txBody>
      </p:sp>
    </p:spTree>
    <p:extLst>
      <p:ext uri="{BB962C8B-B14F-4D97-AF65-F5344CB8AC3E}">
        <p14:creationId xmlns:p14="http://schemas.microsoft.com/office/powerpoint/2010/main" val="351170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are changing all the time.</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a:t>
            </a:fld>
            <a:endParaRPr lang="en-US"/>
          </a:p>
        </p:txBody>
      </p:sp>
    </p:spTree>
    <p:extLst>
      <p:ext uri="{BB962C8B-B14F-4D97-AF65-F5344CB8AC3E}">
        <p14:creationId xmlns:p14="http://schemas.microsoft.com/office/powerpoint/2010/main" val="49594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11</a:t>
            </a:fld>
            <a:endParaRPr lang="en-US"/>
          </a:p>
        </p:txBody>
      </p:sp>
    </p:spTree>
    <p:extLst>
      <p:ext uri="{BB962C8B-B14F-4D97-AF65-F5344CB8AC3E}">
        <p14:creationId xmlns:p14="http://schemas.microsoft.com/office/powerpoint/2010/main" val="162824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12</a:t>
            </a:fld>
            <a:endParaRPr lang="en-US"/>
          </a:p>
        </p:txBody>
      </p:sp>
    </p:spTree>
    <p:extLst>
      <p:ext uri="{BB962C8B-B14F-4D97-AF65-F5344CB8AC3E}">
        <p14:creationId xmlns:p14="http://schemas.microsoft.com/office/powerpoint/2010/main" val="195332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13</a:t>
            </a:fld>
            <a:endParaRPr lang="en-US"/>
          </a:p>
        </p:txBody>
      </p:sp>
    </p:spTree>
    <p:extLst>
      <p:ext uri="{BB962C8B-B14F-4D97-AF65-F5344CB8AC3E}">
        <p14:creationId xmlns:p14="http://schemas.microsoft.com/office/powerpoint/2010/main" val="3145407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14</a:t>
            </a:fld>
            <a:endParaRPr lang="en-US"/>
          </a:p>
        </p:txBody>
      </p:sp>
    </p:spTree>
    <p:extLst>
      <p:ext uri="{BB962C8B-B14F-4D97-AF65-F5344CB8AC3E}">
        <p14:creationId xmlns:p14="http://schemas.microsoft.com/office/powerpoint/2010/main" val="851586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15</a:t>
            </a:fld>
            <a:endParaRPr lang="en-US"/>
          </a:p>
        </p:txBody>
      </p:sp>
    </p:spTree>
    <p:extLst>
      <p:ext uri="{BB962C8B-B14F-4D97-AF65-F5344CB8AC3E}">
        <p14:creationId xmlns:p14="http://schemas.microsoft.com/office/powerpoint/2010/main" val="103991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16</a:t>
            </a:fld>
            <a:endParaRPr lang="en-US"/>
          </a:p>
        </p:txBody>
      </p:sp>
    </p:spTree>
    <p:extLst>
      <p:ext uri="{BB962C8B-B14F-4D97-AF65-F5344CB8AC3E}">
        <p14:creationId xmlns:p14="http://schemas.microsoft.com/office/powerpoint/2010/main" val="3868599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17</a:t>
            </a:fld>
            <a:endParaRPr lang="en-US"/>
          </a:p>
        </p:txBody>
      </p:sp>
    </p:spTree>
    <p:extLst>
      <p:ext uri="{BB962C8B-B14F-4D97-AF65-F5344CB8AC3E}">
        <p14:creationId xmlns:p14="http://schemas.microsoft.com/office/powerpoint/2010/main" val="207330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r>
              <a:rPr lang="en-US" dirty="0"/>
              <a:t>Staff and children should take temperatures before arriving to work or beginning care. Take temperatures on site only if you have a touchless thermometer. Otherwise, temps should be taken only when a fever is suspected. Clean and disinfect </a:t>
            </a:r>
            <a:r>
              <a:rPr lang="en-US" dirty="0" smtClean="0"/>
              <a:t>thermometers after </a:t>
            </a:r>
            <a:r>
              <a:rPr lang="en-US" dirty="0"/>
              <a:t>each use. </a:t>
            </a:r>
            <a:r>
              <a:rPr lang="en-US" dirty="0" smtClean="0"/>
              <a:t>Note: it’s a best practice to document your health checks.</a:t>
            </a:r>
          </a:p>
          <a:p>
            <a:endParaRPr lang="en-US" dirty="0"/>
          </a:p>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t>18</a:t>
            </a:fld>
            <a:endParaRPr lang="en-US" dirty="0"/>
          </a:p>
        </p:txBody>
      </p:sp>
    </p:spTree>
    <p:extLst>
      <p:ext uri="{BB962C8B-B14F-4D97-AF65-F5344CB8AC3E}">
        <p14:creationId xmlns:p14="http://schemas.microsoft.com/office/powerpoint/2010/main" val="672102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Stricter</a:t>
            </a:r>
            <a:r>
              <a:rPr lang="en-US" baseline="0" dirty="0" smtClean="0"/>
              <a:t> during COVID-19 pandemic. Requires close communication with families. Isolated children are removed from the group activities but still supervised by an adult. If possible, place a face cloth on ill children over 2 years of age while they wait to be picked up.</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19</a:t>
            </a:fld>
            <a:endParaRPr lang="en-US"/>
          </a:p>
        </p:txBody>
      </p:sp>
    </p:spTree>
    <p:extLst>
      <p:ext uri="{BB962C8B-B14F-4D97-AF65-F5344CB8AC3E}">
        <p14:creationId xmlns:p14="http://schemas.microsoft.com/office/powerpoint/2010/main" val="3189055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Handwashing is key</a:t>
            </a:r>
            <a:r>
              <a:rPr lang="en-US" baseline="0" dirty="0" smtClean="0"/>
              <a:t> to decreasing the spread of illness. </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20</a:t>
            </a:fld>
            <a:endParaRPr lang="en-US"/>
          </a:p>
        </p:txBody>
      </p:sp>
    </p:spTree>
    <p:extLst>
      <p:ext uri="{BB962C8B-B14F-4D97-AF65-F5344CB8AC3E}">
        <p14:creationId xmlns:p14="http://schemas.microsoft.com/office/powerpoint/2010/main" val="245048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r>
              <a:rPr lang="en-US" baseline="0" dirty="0" smtClean="0"/>
              <a:t> for guidance </a:t>
            </a:r>
            <a:r>
              <a:rPr lang="en-US" b="1" dirty="0" smtClean="0"/>
              <a:t>or consult </a:t>
            </a:r>
            <a:r>
              <a:rPr lang="en-US" b="1" smtClean="0"/>
              <a:t>with your local </a:t>
            </a:r>
            <a:r>
              <a:rPr lang="en-US" b="1" dirty="0" smtClean="0"/>
              <a:t>health departments. </a:t>
            </a:r>
            <a:r>
              <a:rPr lang="en-US" sz="1200" kern="1200" dirty="0" smtClean="0">
                <a:solidFill>
                  <a:schemeClr val="tx1"/>
                </a:solidFill>
                <a:effectLst/>
                <a:latin typeface="+mn-lt"/>
                <a:ea typeface="+mn-ea"/>
                <a:cs typeface="+mn-cs"/>
              </a:rPr>
              <a:t> </a:t>
            </a:r>
          </a:p>
          <a:p>
            <a:pPr defTabSz="931774">
              <a:defRPr/>
            </a:pPr>
            <a:endParaRPr lang="en-US" b="1" dirty="0" smtClean="0"/>
          </a:p>
          <a:p>
            <a:pPr defTabSz="931774">
              <a:defRPr/>
            </a:pP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a:t>
            </a:fld>
            <a:endParaRPr lang="en-US"/>
          </a:p>
        </p:txBody>
      </p:sp>
    </p:spTree>
    <p:extLst>
      <p:ext uri="{BB962C8B-B14F-4D97-AF65-F5344CB8AC3E}">
        <p14:creationId xmlns:p14="http://schemas.microsoft.com/office/powerpoint/2010/main" val="1295293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21</a:t>
            </a:fld>
            <a:endParaRPr lang="en-US"/>
          </a:p>
        </p:txBody>
      </p:sp>
    </p:spTree>
    <p:extLst>
      <p:ext uri="{BB962C8B-B14F-4D97-AF65-F5344CB8AC3E}">
        <p14:creationId xmlns:p14="http://schemas.microsoft.com/office/powerpoint/2010/main" val="3738709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smtClean="0"/>
              <a:t>Here’s a poster you can put up near sinks and in bathrooms to reinforce proper handwashing technique.</a:t>
            </a:r>
            <a:endParaRPr lang="en-US" dirty="0" smtClean="0"/>
          </a:p>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22</a:t>
            </a:fld>
            <a:endParaRPr lang="en-US"/>
          </a:p>
        </p:txBody>
      </p:sp>
    </p:spTree>
    <p:extLst>
      <p:ext uri="{BB962C8B-B14F-4D97-AF65-F5344CB8AC3E}">
        <p14:creationId xmlns:p14="http://schemas.microsoft.com/office/powerpoint/2010/main" val="1191164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23</a:t>
            </a:fld>
            <a:endParaRPr lang="en-US"/>
          </a:p>
        </p:txBody>
      </p:sp>
    </p:spTree>
    <p:extLst>
      <p:ext uri="{BB962C8B-B14F-4D97-AF65-F5344CB8AC3E}">
        <p14:creationId xmlns:p14="http://schemas.microsoft.com/office/powerpoint/2010/main" val="1488587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24</a:t>
            </a:fld>
            <a:endParaRPr lang="en-US"/>
          </a:p>
        </p:txBody>
      </p:sp>
    </p:spTree>
    <p:extLst>
      <p:ext uri="{BB962C8B-B14F-4D97-AF65-F5344CB8AC3E}">
        <p14:creationId xmlns:p14="http://schemas.microsoft.com/office/powerpoint/2010/main" val="767902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25</a:t>
            </a:fld>
            <a:endParaRPr lang="en-US"/>
          </a:p>
        </p:txBody>
      </p:sp>
    </p:spTree>
    <p:extLst>
      <p:ext uri="{BB962C8B-B14F-4D97-AF65-F5344CB8AC3E}">
        <p14:creationId xmlns:p14="http://schemas.microsoft.com/office/powerpoint/2010/main" val="2596884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Antimicrobial pesticides (sanitizers and disinfectants) kill viruses on surfaces.</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26</a:t>
            </a:fld>
            <a:endParaRPr lang="en-US"/>
          </a:p>
        </p:txBody>
      </p:sp>
    </p:spTree>
    <p:extLst>
      <p:ext uri="{BB962C8B-B14F-4D97-AF65-F5344CB8AC3E}">
        <p14:creationId xmlns:p14="http://schemas.microsoft.com/office/powerpoint/2010/main" val="546951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
            </a:r>
            <a:r>
              <a:rPr lang="en-US" baseline="0" dirty="0" smtClean="0"/>
              <a:t> the IGM training.</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27</a:t>
            </a:fld>
            <a:endParaRPr lang="en-US"/>
          </a:p>
        </p:txBody>
      </p:sp>
    </p:spTree>
    <p:extLst>
      <p:ext uri="{BB962C8B-B14F-4D97-AF65-F5344CB8AC3E}">
        <p14:creationId xmlns:p14="http://schemas.microsoft.com/office/powerpoint/2010/main" val="1877669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28</a:t>
            </a:fld>
            <a:endParaRPr lang="en-US"/>
          </a:p>
        </p:txBody>
      </p:sp>
    </p:spTree>
    <p:extLst>
      <p:ext uri="{BB962C8B-B14F-4D97-AF65-F5344CB8AC3E}">
        <p14:creationId xmlns:p14="http://schemas.microsoft.com/office/powerpoint/2010/main" val="1763148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lgn="r" defTabSz="931665" rtl="1">
              <a:defRPr/>
            </a:pPr>
            <a:r>
              <a:rPr lang="fa-IR" dirty="0" smtClean="0"/>
              <a:t>به یاد داشته باشید، محصولات ضد میکروبی امن تر هنوز شماره ثبت نام </a:t>
            </a:r>
            <a:r>
              <a:rPr lang="en-US" dirty="0" smtClean="0"/>
              <a:t>EPA </a:t>
            </a:r>
            <a:r>
              <a:rPr lang="fa-IR" dirty="0" smtClean="0"/>
              <a:t>را دارند و باید با توجه به دستورالعمل های برچسب استفاده شوند. همه محصولات تمیز کردن، ضدعفونی کردن و ضدعفونی کردن باید از دسترس کودکان ذخیره شوند.</a:t>
            </a:r>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t>38</a:t>
            </a:fld>
            <a:endParaRPr lang="en-US"/>
          </a:p>
        </p:txBody>
      </p:sp>
    </p:spTree>
    <p:extLst>
      <p:ext uri="{BB962C8B-B14F-4D97-AF65-F5344CB8AC3E}">
        <p14:creationId xmlns:p14="http://schemas.microsoft.com/office/powerpoint/2010/main" val="3385857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50905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Use posters, social media, group texts, and/or newsletters.</a:t>
            </a:r>
          </a:p>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3</a:t>
            </a:fld>
            <a:endParaRPr lang="en-US"/>
          </a:p>
        </p:txBody>
      </p:sp>
    </p:spTree>
    <p:extLst>
      <p:ext uri="{BB962C8B-B14F-4D97-AF65-F5344CB8AC3E}">
        <p14:creationId xmlns:p14="http://schemas.microsoft.com/office/powerpoint/2010/main" val="3277388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products</a:t>
            </a:r>
            <a:r>
              <a:rPr lang="en-US" baseline="0" dirty="0" smtClean="0"/>
              <a:t> create fumes that could trigger or even cause asthma.  If you have children or staff with asthma, best to avoid products with these active ingredients.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40</a:t>
            </a:fld>
            <a:endParaRPr lang="en-US"/>
          </a:p>
        </p:txBody>
      </p:sp>
    </p:spTree>
    <p:extLst>
      <p:ext uri="{BB962C8B-B14F-4D97-AF65-F5344CB8AC3E}">
        <p14:creationId xmlns:p14="http://schemas.microsoft.com/office/powerpoint/2010/main" val="837985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41</a:t>
            </a:fld>
            <a:endParaRPr lang="en-US"/>
          </a:p>
        </p:txBody>
      </p:sp>
    </p:spTree>
    <p:extLst>
      <p:ext uri="{BB962C8B-B14F-4D97-AF65-F5344CB8AC3E}">
        <p14:creationId xmlns:p14="http://schemas.microsoft.com/office/powerpoint/2010/main" val="1247906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43</a:t>
            </a:fld>
            <a:endParaRPr lang="en-US"/>
          </a:p>
        </p:txBody>
      </p:sp>
    </p:spTree>
    <p:extLst>
      <p:ext uri="{BB962C8B-B14F-4D97-AF65-F5344CB8AC3E}">
        <p14:creationId xmlns:p14="http://schemas.microsoft.com/office/powerpoint/2010/main" val="14114958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49</a:t>
            </a:fld>
            <a:endParaRPr lang="en-US"/>
          </a:p>
        </p:txBody>
      </p:sp>
    </p:spTree>
    <p:extLst>
      <p:ext uri="{BB962C8B-B14F-4D97-AF65-F5344CB8AC3E}">
        <p14:creationId xmlns:p14="http://schemas.microsoft.com/office/powerpoint/2010/main" val="1189925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50</a:t>
            </a:fld>
            <a:endParaRPr lang="en-US"/>
          </a:p>
        </p:txBody>
      </p:sp>
    </p:spTree>
    <p:extLst>
      <p:ext uri="{BB962C8B-B14F-4D97-AF65-F5344CB8AC3E}">
        <p14:creationId xmlns:p14="http://schemas.microsoft.com/office/powerpoint/2010/main" val="4272144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51</a:t>
            </a:fld>
            <a:endParaRPr lang="en-US"/>
          </a:p>
        </p:txBody>
      </p:sp>
    </p:spTree>
    <p:extLst>
      <p:ext uri="{BB962C8B-B14F-4D97-AF65-F5344CB8AC3E}">
        <p14:creationId xmlns:p14="http://schemas.microsoft.com/office/powerpoint/2010/main" val="333174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know, children are not very good at social distancing, </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52</a:t>
            </a:fld>
            <a:endParaRPr lang="en-US"/>
          </a:p>
        </p:txBody>
      </p:sp>
    </p:spTree>
    <p:extLst>
      <p:ext uri="{BB962C8B-B14F-4D97-AF65-F5344CB8AC3E}">
        <p14:creationId xmlns:p14="http://schemas.microsoft.com/office/powerpoint/2010/main" val="3776644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53</a:t>
            </a:fld>
            <a:endParaRPr lang="en-US"/>
          </a:p>
        </p:txBody>
      </p:sp>
    </p:spTree>
    <p:extLst>
      <p:ext uri="{BB962C8B-B14F-4D97-AF65-F5344CB8AC3E}">
        <p14:creationId xmlns:p14="http://schemas.microsoft.com/office/powerpoint/2010/main" val="1415930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Temporary</a:t>
            </a:r>
            <a:r>
              <a:rPr lang="en-US" baseline="0" dirty="0" smtClean="0"/>
              <a:t> until June 30, 2020.</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54</a:t>
            </a:fld>
            <a:endParaRPr lang="en-US"/>
          </a:p>
        </p:txBody>
      </p:sp>
    </p:spTree>
    <p:extLst>
      <p:ext uri="{BB962C8B-B14F-4D97-AF65-F5344CB8AC3E}">
        <p14:creationId xmlns:p14="http://schemas.microsoft.com/office/powerpoint/2010/main" val="2354215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are suggesting 1:1 care for infants. These standards are temporary until June 30, 2020.</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55</a:t>
            </a:fld>
            <a:endParaRPr lang="en-US"/>
          </a:p>
        </p:txBody>
      </p:sp>
    </p:spTree>
    <p:extLst>
      <p:ext uri="{BB962C8B-B14F-4D97-AF65-F5344CB8AC3E}">
        <p14:creationId xmlns:p14="http://schemas.microsoft.com/office/powerpoint/2010/main" val="91673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a:t>
            </a:r>
            <a:r>
              <a:rPr lang="en-US" baseline="0" dirty="0" smtClean="0"/>
              <a:t> background on COVID-19…</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a:t>
            </a:fld>
            <a:endParaRPr lang="en-US"/>
          </a:p>
        </p:txBody>
      </p:sp>
    </p:spTree>
    <p:extLst>
      <p:ext uri="{BB962C8B-B14F-4D97-AF65-F5344CB8AC3E}">
        <p14:creationId xmlns:p14="http://schemas.microsoft.com/office/powerpoint/2010/main" val="33243855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Wear a mask for close contact and when handling body fluids,</a:t>
            </a:r>
            <a:r>
              <a:rPr lang="en-US" baseline="0" dirty="0" smtClean="0"/>
              <a:t> if possible.</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56</a:t>
            </a:fld>
            <a:endParaRPr lang="en-US"/>
          </a:p>
        </p:txBody>
      </p:sp>
    </p:spTree>
    <p:extLst>
      <p:ext uri="{BB962C8B-B14F-4D97-AF65-F5344CB8AC3E}">
        <p14:creationId xmlns:p14="http://schemas.microsoft.com/office/powerpoint/2010/main" val="2822481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57</a:t>
            </a:fld>
            <a:endParaRPr lang="en-US"/>
          </a:p>
        </p:txBody>
      </p:sp>
    </p:spTree>
    <p:extLst>
      <p:ext uri="{BB962C8B-B14F-4D97-AF65-F5344CB8AC3E}">
        <p14:creationId xmlns:p14="http://schemas.microsoft.com/office/powerpoint/2010/main" val="2472650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58</a:t>
            </a:fld>
            <a:endParaRPr lang="en-US"/>
          </a:p>
        </p:txBody>
      </p:sp>
    </p:spTree>
    <p:extLst>
      <p:ext uri="{BB962C8B-B14F-4D97-AF65-F5344CB8AC3E}">
        <p14:creationId xmlns:p14="http://schemas.microsoft.com/office/powerpoint/2010/main" val="2659473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59</a:t>
            </a:fld>
            <a:endParaRPr lang="en-US"/>
          </a:p>
        </p:txBody>
      </p:sp>
    </p:spTree>
    <p:extLst>
      <p:ext uri="{BB962C8B-B14F-4D97-AF65-F5344CB8AC3E}">
        <p14:creationId xmlns:p14="http://schemas.microsoft.com/office/powerpoint/2010/main" val="19175030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60</a:t>
            </a:fld>
            <a:endParaRPr lang="en-US"/>
          </a:p>
        </p:txBody>
      </p:sp>
    </p:spTree>
    <p:extLst>
      <p:ext uri="{BB962C8B-B14F-4D97-AF65-F5344CB8AC3E}">
        <p14:creationId xmlns:p14="http://schemas.microsoft.com/office/powerpoint/2010/main" val="10328712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Face</a:t>
            </a:r>
            <a:r>
              <a:rPr lang="en-US" baseline="0" dirty="0" smtClean="0"/>
              <a:t> </a:t>
            </a:r>
            <a:r>
              <a:rPr lang="en-US" dirty="0" smtClean="0"/>
              <a:t>coverings </a:t>
            </a:r>
            <a:r>
              <a:rPr lang="en-US" dirty="0"/>
              <a:t>should be washed frequently with detergent and hot water and dried on a hot cycle. Ideally, wash your face covering after each use, and have a dedicated laundry bag or bin. Make sure the covering is comfortable – you don’t want to have to keep adjusting the mask, which means touching your face. Always wash your hands, or use hand sanitizer, before AND after touching your face or face coverings. It may not be realistic to expect children attending child care programs wear cloth face coverings to reduce the risk for transmission unless the provider determines they can reliably wear, remove, and handle masks</a:t>
            </a:r>
            <a:r>
              <a:rPr lang="en-US" dirty="0" smtClean="0"/>
              <a:t>. Some local orders state children under 12 years are exempt. Children under two years should not wear face coverings because of risk of suffocation.</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61</a:t>
            </a:fld>
            <a:endParaRPr lang="en-US"/>
          </a:p>
        </p:txBody>
      </p:sp>
    </p:spTree>
    <p:extLst>
      <p:ext uri="{BB962C8B-B14F-4D97-AF65-F5344CB8AC3E}">
        <p14:creationId xmlns:p14="http://schemas.microsoft.com/office/powerpoint/2010/main" val="1845637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encourage families to brush with children twice a day at home.</a:t>
            </a:r>
          </a:p>
          <a:p>
            <a:pPr defTabSz="931774"/>
            <a:r>
              <a:rPr lang="en-US" dirty="0" smtClean="0"/>
              <a:t>Ask families to keep toys and other personal belongings at home.</a:t>
            </a:r>
          </a:p>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62</a:t>
            </a:fld>
            <a:endParaRPr lang="en-US"/>
          </a:p>
        </p:txBody>
      </p:sp>
    </p:spTree>
    <p:extLst>
      <p:ext uri="{BB962C8B-B14F-4D97-AF65-F5344CB8AC3E}">
        <p14:creationId xmlns:p14="http://schemas.microsoft.com/office/powerpoint/2010/main" val="41944897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63</a:t>
            </a:fld>
            <a:endParaRPr lang="en-US"/>
          </a:p>
        </p:txBody>
      </p:sp>
    </p:spTree>
    <p:extLst>
      <p:ext uri="{BB962C8B-B14F-4D97-AF65-F5344CB8AC3E}">
        <p14:creationId xmlns:p14="http://schemas.microsoft.com/office/powerpoint/2010/main" val="1472030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why we have shelter in place orders.</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6</a:t>
            </a:fld>
            <a:endParaRPr lang="en-US"/>
          </a:p>
        </p:txBody>
      </p:sp>
    </p:spTree>
    <p:extLst>
      <p:ext uri="{BB962C8B-B14F-4D97-AF65-F5344CB8AC3E}">
        <p14:creationId xmlns:p14="http://schemas.microsoft.com/office/powerpoint/2010/main" val="248509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7</a:t>
            </a:fld>
            <a:endParaRPr lang="en-US"/>
          </a:p>
        </p:txBody>
      </p:sp>
    </p:spTree>
    <p:extLst>
      <p:ext uri="{BB962C8B-B14F-4D97-AF65-F5344CB8AC3E}">
        <p14:creationId xmlns:p14="http://schemas.microsoft.com/office/powerpoint/2010/main" val="557480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8</a:t>
            </a:fld>
            <a:endParaRPr lang="en-US"/>
          </a:p>
        </p:txBody>
      </p:sp>
    </p:spTree>
    <p:extLst>
      <p:ext uri="{BB962C8B-B14F-4D97-AF65-F5344CB8AC3E}">
        <p14:creationId xmlns:p14="http://schemas.microsoft.com/office/powerpoint/2010/main" val="167234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9</a:t>
            </a:fld>
            <a:endParaRPr lang="en-US"/>
          </a:p>
        </p:txBody>
      </p:sp>
    </p:spTree>
    <p:extLst>
      <p:ext uri="{BB962C8B-B14F-4D97-AF65-F5344CB8AC3E}">
        <p14:creationId xmlns:p14="http://schemas.microsoft.com/office/powerpoint/2010/main" val="4254313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BF3A2-1D03-491F-BDB6-337C0C097926}" type="slidenum">
              <a:rPr lang="en-US" smtClean="0"/>
              <a:t>10</a:t>
            </a:fld>
            <a:endParaRPr lang="en-US"/>
          </a:p>
        </p:txBody>
      </p:sp>
    </p:spTree>
    <p:extLst>
      <p:ext uri="{BB962C8B-B14F-4D97-AF65-F5344CB8AC3E}">
        <p14:creationId xmlns:p14="http://schemas.microsoft.com/office/powerpoint/2010/main" val="2980282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2020</a:t>
            </a:r>
            <a:endParaRPr lang="en-US"/>
          </a:p>
        </p:txBody>
      </p:sp>
      <p:sp>
        <p:nvSpPr>
          <p:cNvPr id="7" name="AutoShape 2" descr="Image result for copyright symbol"/>
          <p:cNvSpPr>
            <a:spLocks noGrp="1" noChangeAspect="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descr="CCHP_Prevention_PPTfooter_Mod3.png"/>
          <p:cNvPicPr/>
          <p:nvPr userDrawn="1"/>
        </p:nvPicPr>
        <p:blipFill rotWithShape="1">
          <a:blip r:embed="rId2"/>
          <a:srcRect t="-1" r="8867" b="-3847"/>
          <a:stretch/>
        </p:blipFill>
        <p:spPr bwMode="auto">
          <a:xfrm>
            <a:off x="802822" y="6000070"/>
            <a:ext cx="7829550" cy="7214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9378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193272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227610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2553894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4011538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2042619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2020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1190751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2020</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1462564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2020</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2409854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2020</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2749948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2020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305308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91242" y="1501005"/>
            <a:ext cx="78867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10"/>
          <p:cNvSpPr>
            <a:spLocks noGrp="1"/>
          </p:cNvSpPr>
          <p:nvPr>
            <p:ph type="dt" sz="half" idx="10"/>
          </p:nvPr>
        </p:nvSpPr>
        <p:spPr>
          <a:xfrm>
            <a:off x="62593" y="6356350"/>
            <a:ext cx="2057400" cy="365125"/>
          </a:xfrm>
        </p:spPr>
        <p:txBody>
          <a:bodyPr/>
          <a:lstStyle/>
          <a:p>
            <a:r>
              <a:rPr lang="en-US" smtClean="0"/>
              <a:t>2020</a:t>
            </a:r>
            <a:endParaRPr lang="en-US" dirty="0"/>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a:xfrm>
            <a:off x="6875961" y="6356349"/>
            <a:ext cx="2057400" cy="365125"/>
          </a:xfrm>
        </p:spPr>
        <p:txBody>
          <a:bodyPr/>
          <a:lstStyle>
            <a:lvl1pPr>
              <a:defRPr/>
            </a:lvl1pPr>
          </a:lstStyle>
          <a:p>
            <a:r>
              <a:rPr lang="en-US" dirty="0" smtClean="0"/>
              <a:t>1</a:t>
            </a:r>
            <a:endParaRPr lang="en-US" dirty="0"/>
          </a:p>
        </p:txBody>
      </p:sp>
      <p:pic>
        <p:nvPicPr>
          <p:cNvPr id="16" name="Picture 15" descr="CCHP_Prevention_PPTfooter_Mod3.png"/>
          <p:cNvPicPr/>
          <p:nvPr userDrawn="1"/>
        </p:nvPicPr>
        <p:blipFill rotWithShape="1">
          <a:blip r:embed="rId2"/>
          <a:srcRect t="-1" r="8867" b="-3847"/>
          <a:stretch/>
        </p:blipFill>
        <p:spPr bwMode="auto">
          <a:xfrm>
            <a:off x="628650" y="6008915"/>
            <a:ext cx="8175716" cy="712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73740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2020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3311651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118192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4100893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2020</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16059865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3401434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2020</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58D18C-74CE-471D-9FD4-143F518211FC}" type="slidenum">
              <a:rPr lang="en-US" smtClean="0"/>
              <a:t>‹#›</a:t>
            </a:fld>
            <a:endParaRPr lang="en-US"/>
          </a:p>
        </p:txBody>
      </p:sp>
      <p:pic>
        <p:nvPicPr>
          <p:cNvPr id="8" name="Picture 7" descr="CCHP_Prevention_PPTfooter_Mod3.png"/>
          <p:cNvPicPr/>
          <p:nvPr userDrawn="1"/>
        </p:nvPicPr>
        <p:blipFill rotWithShape="1">
          <a:blip r:embed="rId2"/>
          <a:srcRect t="-1" r="8867" b="-3847"/>
          <a:stretch/>
        </p:blipFill>
        <p:spPr bwMode="auto">
          <a:xfrm>
            <a:off x="706755" y="6008914"/>
            <a:ext cx="8175716" cy="712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85916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37556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2020</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58D18C-74CE-471D-9FD4-143F518211FC}" type="slidenum">
              <a:rPr lang="en-US" smtClean="0"/>
              <a:t>‹#›</a:t>
            </a:fld>
            <a:endParaRPr lang="en-US"/>
          </a:p>
        </p:txBody>
      </p:sp>
      <p:pic>
        <p:nvPicPr>
          <p:cNvPr id="7" name="Picture 6" descr="CCHP_Prevention_PPTfooter_Mod3.png"/>
          <p:cNvPicPr/>
          <p:nvPr userDrawn="1"/>
        </p:nvPicPr>
        <p:blipFill rotWithShape="1">
          <a:blip r:embed="rId2"/>
          <a:srcRect t="-1" r="8867" b="-3847"/>
          <a:stretch/>
        </p:blipFill>
        <p:spPr bwMode="auto">
          <a:xfrm>
            <a:off x="628650" y="6008915"/>
            <a:ext cx="8175716" cy="712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47883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CHP_Prevention_PPTfooter_Mod3.png"/>
          <p:cNvPicPr/>
          <p:nvPr userDrawn="1"/>
        </p:nvPicPr>
        <p:blipFill rotWithShape="1">
          <a:blip r:embed="rId2"/>
          <a:srcRect t="-1" r="8867" b="-3847"/>
          <a:stretch/>
        </p:blipFill>
        <p:spPr bwMode="auto">
          <a:xfrm>
            <a:off x="628650" y="6008915"/>
            <a:ext cx="8175716" cy="712562"/>
          </a:xfrm>
          <a:prstGeom prst="rect">
            <a:avLst/>
          </a:prstGeom>
          <a:ln>
            <a:noFill/>
          </a:ln>
          <a:extLst>
            <a:ext uri="{53640926-AAD7-44D8-BBD7-CCE9431645EC}">
              <a14:shadowObscured xmlns:a14="http://schemas.microsoft.com/office/drawing/2010/main"/>
            </a:ext>
          </a:extLst>
        </p:spPr>
      </p:pic>
      <p:sp>
        <p:nvSpPr>
          <p:cNvPr id="6" name="Date Placeholder 5"/>
          <p:cNvSpPr>
            <a:spLocks noGrp="1"/>
          </p:cNvSpPr>
          <p:nvPr>
            <p:ph type="dt" sz="half" idx="10"/>
          </p:nvPr>
        </p:nvSpPr>
        <p:spPr/>
        <p:txBody>
          <a:bodyPr/>
          <a:lstStyle/>
          <a:p>
            <a:r>
              <a:rPr lang="en-US" smtClean="0"/>
              <a:t>2020</a:t>
            </a:r>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762620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2020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195621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2020</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113268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2020</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8D18C-74CE-471D-9FD4-143F518211FC}" type="slidenum">
              <a:rPr lang="en-US" smtClean="0"/>
              <a:t>‹#›</a:t>
            </a:fld>
            <a:endParaRPr lang="en-US"/>
          </a:p>
        </p:txBody>
      </p:sp>
    </p:spTree>
    <p:extLst>
      <p:ext uri="{BB962C8B-B14F-4D97-AF65-F5344CB8AC3E}">
        <p14:creationId xmlns:p14="http://schemas.microsoft.com/office/powerpoint/2010/main" val="602624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2020</a:t>
            </a: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F1608-166F-48F5-ABCD-CE30430FF8A9}" type="slidenum">
              <a:rPr lang="en-US" smtClean="0"/>
              <a:t>‹#›</a:t>
            </a:fld>
            <a:endParaRPr lang="en-US"/>
          </a:p>
        </p:txBody>
      </p:sp>
    </p:spTree>
    <p:extLst>
      <p:ext uri="{BB962C8B-B14F-4D97-AF65-F5344CB8AC3E}">
        <p14:creationId xmlns:p14="http://schemas.microsoft.com/office/powerpoint/2010/main" val="11294142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chp.ucsf.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PowerPoint_Presentation1.pptx"/><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ss.ca.gov/Portals/9/CCLD/PINs/2020/CCP/PIN_20-06-CCP.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cdc.gov/coronavirus/2019-ncov/community/schools-childcare/guidance-for-childcare.html"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GAP8HZdV5Q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PowerPoint_Presentation2.pptx"/></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hyperlink" Target="https://www.youtube.com/watch?v=dp9z3yaxkSI"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apps.cdpr.ca.gov/schoolip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hyperlink" Target="https://www.epa.gov/pesticide-labels/design-environment-antimicrobial-pesticide-pilot-project-moving-toward-green-end"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iLgdCNr0NIk"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Xa_qNH8u3O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proofpoint.com/v2/url?u=http-3A__covid19.ca.gov_img_EssentialCriticalInfrastructureWorkers.pdf&amp;d=DwMFAg&amp;c=iORugZls2LlYyCAZRB3XLg&amp;r=KnPGy_UMjfWwMIaIy4tBpIPNTtjWRqdY51zaNQelJi4&amp;m=iiHC1GT2nLrZ_3RTbnBtFpTl67Jwp3iyF5rO3LGG1po&amp;s=SJ7HYxsdYE_GOJGJAAhQfCbJVkposuXMule4W2Ut1vA&amp;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480" y="365126"/>
            <a:ext cx="7468870" cy="1325563"/>
          </a:xfrm>
        </p:spPr>
        <p:txBody>
          <a:bodyPr>
            <a:normAutofit/>
          </a:bodyPr>
          <a:lstStyle/>
          <a:p>
            <a:r>
              <a:rPr lang="fa-IR" dirty="0" smtClean="0"/>
              <a:t>از صفحه اصلی سی سی اچ پی برای آخرین خبرهای جدید کوید 19 دیدن کنید</a:t>
            </a:r>
            <a:endParaRPr lang="en-US" dirty="0"/>
          </a:p>
        </p:txBody>
      </p:sp>
      <p:sp>
        <p:nvSpPr>
          <p:cNvPr id="5" name="Slide Number Placeholder 4"/>
          <p:cNvSpPr>
            <a:spLocks noGrp="1"/>
          </p:cNvSpPr>
          <p:nvPr>
            <p:ph type="sldNum" sz="quarter" idx="12"/>
          </p:nvPr>
        </p:nvSpPr>
        <p:spPr/>
        <p:txBody>
          <a:bodyPr/>
          <a:lstStyle/>
          <a:p>
            <a:r>
              <a:rPr lang="en-US" smtClean="0"/>
              <a:t>1</a:t>
            </a:r>
            <a:endParaRPr lang="en-US" dirty="0"/>
          </a:p>
        </p:txBody>
      </p:sp>
      <p:sp>
        <p:nvSpPr>
          <p:cNvPr id="7" name="TextBox 6"/>
          <p:cNvSpPr txBox="1"/>
          <p:nvPr/>
        </p:nvSpPr>
        <p:spPr>
          <a:xfrm>
            <a:off x="1996230" y="1690689"/>
            <a:ext cx="4879731" cy="1077218"/>
          </a:xfrm>
          <a:prstGeom prst="rect">
            <a:avLst/>
          </a:prstGeom>
          <a:noFill/>
        </p:spPr>
        <p:txBody>
          <a:bodyPr wrap="square" rtlCol="0">
            <a:spAutoFit/>
          </a:bodyPr>
          <a:lstStyle/>
          <a:p>
            <a:pPr algn="ctr"/>
            <a:r>
              <a:rPr lang="en-US" sz="3200" dirty="0" smtClean="0">
                <a:solidFill>
                  <a:schemeClr val="bg1"/>
                </a:solidFill>
                <a:hlinkClick r:id="rId3"/>
              </a:rPr>
              <a:t>https://cchp.ucsf.edu</a:t>
            </a:r>
            <a:endParaRPr lang="en-US" sz="3200" dirty="0" smtClean="0">
              <a:solidFill>
                <a:schemeClr val="bg1"/>
              </a:solidFill>
            </a:endParaRPr>
          </a:p>
          <a:p>
            <a:pPr algn="ctr"/>
            <a:endParaRPr lang="en-US" sz="3200" dirty="0">
              <a:solidFill>
                <a:schemeClr val="bg1"/>
              </a:solidFill>
            </a:endParaRPr>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5626" t="1513" r="13738" b="3797"/>
          <a:stretch/>
        </p:blipFill>
        <p:spPr>
          <a:xfrm>
            <a:off x="2654300" y="2859980"/>
            <a:ext cx="3860800" cy="3070920"/>
          </a:xfrm>
          <a:prstGeom prst="rect">
            <a:avLst/>
          </a:prstGeom>
          <a:ln w="76200">
            <a:solidFill>
              <a:srgbClr val="F7941E"/>
            </a:solidFill>
          </a:ln>
        </p:spPr>
      </p:pic>
    </p:spTree>
    <p:extLst>
      <p:ext uri="{BB962C8B-B14F-4D97-AF65-F5344CB8AC3E}">
        <p14:creationId xmlns:p14="http://schemas.microsoft.com/office/powerpoint/2010/main" val="2116878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203" y="293077"/>
            <a:ext cx="7886700" cy="901439"/>
          </a:xfrm>
        </p:spPr>
        <p:txBody>
          <a:bodyPr>
            <a:normAutofit/>
          </a:bodyPr>
          <a:lstStyle/>
          <a:p>
            <a:r>
              <a:rPr lang="fa-IR" dirty="0" smtClean="0"/>
              <a:t>سوال: چگونه سالم و ایمن بمانیم؟</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422401"/>
            <a:ext cx="6271816" cy="4449500"/>
          </a:xfrm>
        </p:spPr>
      </p:pic>
      <p:sp>
        <p:nvSpPr>
          <p:cNvPr id="5" name="Slide Number Placeholder 4"/>
          <p:cNvSpPr>
            <a:spLocks noGrp="1"/>
          </p:cNvSpPr>
          <p:nvPr>
            <p:ph type="sldNum" sz="quarter" idx="12"/>
          </p:nvPr>
        </p:nvSpPr>
        <p:spPr>
          <a:xfrm>
            <a:off x="6919922" y="6356349"/>
            <a:ext cx="2057400" cy="365125"/>
          </a:xfrm>
        </p:spPr>
        <p:txBody>
          <a:bodyPr/>
          <a:lstStyle/>
          <a:p>
            <a:r>
              <a:rPr lang="en-US" dirty="0" smtClean="0"/>
              <a:t>7</a:t>
            </a:r>
            <a:endParaRPr lang="en-US" dirty="0"/>
          </a:p>
        </p:txBody>
      </p:sp>
    </p:spTree>
    <p:extLst>
      <p:ext uri="{BB962C8B-B14F-4D97-AF65-F5344CB8AC3E}">
        <p14:creationId xmlns:p14="http://schemas.microsoft.com/office/powerpoint/2010/main" val="911622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0042"/>
            <a:ext cx="9081406" cy="1325563"/>
          </a:xfrm>
        </p:spPr>
        <p:txBody>
          <a:bodyPr>
            <a:normAutofit fontScale="90000"/>
          </a:bodyPr>
          <a:lstStyle/>
          <a:p>
            <a:pPr algn="ctr"/>
            <a:r>
              <a:rPr lang="en-US" dirty="0" smtClean="0"/>
              <a:t/>
            </a:r>
            <a:br>
              <a:rPr lang="en-US" dirty="0" smtClean="0"/>
            </a:br>
            <a:r>
              <a:rPr lang="en-US" dirty="0"/>
              <a:t/>
            </a:r>
            <a:br>
              <a:rPr lang="en-US" dirty="0"/>
            </a:br>
            <a:r>
              <a:rPr lang="fa-IR" dirty="0" smtClean="0"/>
              <a:t>میکروبها به راحتی در بین کودکان خردسال پخش میشوند....</a:t>
            </a:r>
            <a:br>
              <a:rPr lang="fa-IR" dirty="0" smtClean="0"/>
            </a:br>
            <a:endParaRPr lang="en-US" sz="4300" dirty="0"/>
          </a:p>
        </p:txBody>
      </p:sp>
      <p:sp>
        <p:nvSpPr>
          <p:cNvPr id="7" name="Content Placeholder 6"/>
          <p:cNvSpPr>
            <a:spLocks noGrp="1"/>
          </p:cNvSpPr>
          <p:nvPr>
            <p:ph idx="1"/>
          </p:nvPr>
        </p:nvSpPr>
        <p:spPr/>
        <p:txBody>
          <a:bodyPr/>
          <a:lstStyle/>
          <a:p>
            <a:pPr marL="0" indent="0">
              <a:buNone/>
            </a:pPr>
            <a:endParaRPr lang="en-US" dirty="0" smtClean="0"/>
          </a:p>
          <a:p>
            <a:pPr marL="0" indent="0" algn="r">
              <a:buNone/>
            </a:pPr>
            <a:r>
              <a:rPr lang="fa-IR" dirty="0" smtClean="0"/>
              <a:t>با تنفس میکروبهایی که در هوا هستند</a:t>
            </a:r>
          </a:p>
          <a:p>
            <a:pPr marL="0" indent="0" algn="r">
              <a:buNone/>
            </a:pPr>
            <a:r>
              <a:rPr lang="fa-IR" dirty="0" smtClean="0"/>
              <a:t>با دست زدن به افراد و سطوحی که ناقل جرم هست</a:t>
            </a:r>
          </a:p>
          <a:p>
            <a:pPr marL="2743200" lvl="6" indent="0" algn="r">
              <a:buNone/>
            </a:pPr>
            <a:r>
              <a:rPr lang="fa-IR" sz="2400" dirty="0" smtClean="0"/>
              <a:t>با خوردن و آشامیدن که در آن جرم هست</a:t>
            </a:r>
          </a:p>
        </p:txBody>
      </p:sp>
      <p:sp>
        <p:nvSpPr>
          <p:cNvPr id="5" name="TextBox 4"/>
          <p:cNvSpPr txBox="1"/>
          <p:nvPr/>
        </p:nvSpPr>
        <p:spPr>
          <a:xfrm>
            <a:off x="753834" y="3841807"/>
            <a:ext cx="5272607" cy="1631216"/>
          </a:xfrm>
          <a:prstGeom prst="rect">
            <a:avLst/>
          </a:prstGeom>
          <a:solidFill>
            <a:srgbClr val="F7941E"/>
          </a:solid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r">
              <a:lnSpc>
                <a:spcPts val="3000"/>
              </a:lnSpc>
              <a:defRPr/>
            </a:pPr>
            <a:r>
              <a:rPr lang="fa-IR" sz="1600" dirty="0" smtClean="0">
                <a:ln w="0"/>
                <a:solidFill>
                  <a:schemeClr val="tx1"/>
                </a:solidFill>
                <a:effectLst>
                  <a:outerShdw blurRad="38100" dist="19050" dir="2700000" algn="tl" rotWithShape="0">
                    <a:schemeClr val="dk1">
                      <a:alpha val="40000"/>
                    </a:schemeClr>
                  </a:outerShdw>
                </a:effectLst>
                <a:latin typeface="Lucida Sans"/>
                <a:cs typeface="Times New Roman"/>
              </a:rPr>
              <a:t>مطالعات نشان میدهد که کودکان خردسال در کودکستانها یک سوم تا نصف زمان را در سال بیمار خواهند بود. کودکان جوان در سال 6 بار سرما میخورند.</a:t>
            </a:r>
          </a:p>
          <a:p>
            <a:pPr algn="r">
              <a:lnSpc>
                <a:spcPts val="3000"/>
              </a:lnSpc>
              <a:defRPr/>
            </a:pPr>
            <a:r>
              <a:rPr lang="fa-IR" sz="1600" dirty="0" smtClean="0">
                <a:ln w="0"/>
                <a:solidFill>
                  <a:schemeClr val="tx1"/>
                </a:solidFill>
                <a:effectLst>
                  <a:outerShdw blurRad="38100" dist="19050" dir="2700000" algn="tl" rotWithShape="0">
                    <a:schemeClr val="dk1">
                      <a:alpha val="40000"/>
                    </a:schemeClr>
                  </a:outerShdw>
                </a:effectLst>
                <a:latin typeface="Lucida Sans"/>
                <a:cs typeface="Times New Roman"/>
              </a:rPr>
              <a:t>این خیلی عادی هست.</a:t>
            </a:r>
            <a:endParaRPr lang="en-US" sz="1600" dirty="0">
              <a:ln w="0"/>
              <a:solidFill>
                <a:schemeClr val="tx1"/>
              </a:solidFill>
              <a:effectLst>
                <a:outerShdw blurRad="38100" dist="19050" dir="2700000" algn="tl" rotWithShape="0">
                  <a:schemeClr val="dk1">
                    <a:alpha val="40000"/>
                  </a:schemeClr>
                </a:outerShdw>
              </a:effectLst>
              <a:latin typeface="Lucida Sans"/>
              <a:cs typeface="Times New Roman"/>
            </a:endParaRPr>
          </a:p>
        </p:txBody>
      </p:sp>
      <p:pic>
        <p:nvPicPr>
          <p:cNvPr id="8" name="Picture 7"/>
          <p:cNvPicPr>
            <a:picLocks noChangeAspect="1" noChangeArrowheads="1"/>
          </p:cNvPicPr>
          <p:nvPr/>
        </p:nvPicPr>
        <p:blipFill>
          <a:blip r:embed="rId4" cstate="print"/>
          <a:srcRect/>
          <a:stretch>
            <a:fillRect/>
          </a:stretch>
        </p:blipFill>
        <p:spPr bwMode="auto">
          <a:xfrm>
            <a:off x="6026441" y="3892667"/>
            <a:ext cx="2582797" cy="1959676"/>
          </a:xfrm>
          <a:prstGeom prst="rect">
            <a:avLst/>
          </a:prstGeom>
          <a:noFill/>
          <a:ln w="76200">
            <a:solidFill>
              <a:srgbClr val="0072BC"/>
            </a:solidFill>
            <a:miter lim="800000"/>
            <a:headEnd/>
            <a:tailEnd/>
          </a:ln>
        </p:spPr>
      </p:pic>
      <p:sp>
        <p:nvSpPr>
          <p:cNvPr id="10" name="Slide Number Placeholder 9"/>
          <p:cNvSpPr>
            <a:spLocks noGrp="1"/>
          </p:cNvSpPr>
          <p:nvPr>
            <p:ph type="sldNum" sz="quarter" idx="12"/>
          </p:nvPr>
        </p:nvSpPr>
        <p:spPr>
          <a:xfrm>
            <a:off x="7024007" y="6356349"/>
            <a:ext cx="2057400" cy="365125"/>
          </a:xfrm>
        </p:spPr>
        <p:txBody>
          <a:bodyPr/>
          <a:lstStyle/>
          <a:p>
            <a:r>
              <a:rPr lang="en-US" dirty="0" smtClean="0"/>
              <a:t>8</a:t>
            </a:r>
            <a:endParaRPr lang="en-US" dirty="0"/>
          </a:p>
        </p:txBody>
      </p:sp>
      <p:sp>
        <p:nvSpPr>
          <p:cNvPr id="9" name="Rectangle 8"/>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97631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760" y="182880"/>
            <a:ext cx="7895590" cy="1318125"/>
          </a:xfrm>
        </p:spPr>
        <p:txBody>
          <a:bodyPr/>
          <a:lstStyle/>
          <a:p>
            <a:pPr algn="ctr"/>
            <a:r>
              <a:rPr lang="fa-IR" dirty="0" smtClean="0"/>
              <a:t>چگونگی انتقال کوید 19</a:t>
            </a:r>
            <a:endParaRPr lang="en-US" dirty="0"/>
          </a:p>
        </p:txBody>
      </p:sp>
      <p:sp>
        <p:nvSpPr>
          <p:cNvPr id="3" name="Content Placeholder 2"/>
          <p:cNvSpPr>
            <a:spLocks noGrp="1"/>
          </p:cNvSpPr>
          <p:nvPr>
            <p:ph idx="1"/>
          </p:nvPr>
        </p:nvSpPr>
        <p:spPr/>
        <p:txBody>
          <a:bodyPr>
            <a:normAutofit/>
          </a:bodyPr>
          <a:lstStyle/>
          <a:p>
            <a:pPr marL="0" indent="0" algn="r">
              <a:buNone/>
            </a:pPr>
            <a:r>
              <a:rPr lang="fa-IR" sz="3000" dirty="0" smtClean="0"/>
              <a:t>هوا: ویروس عمدتاً از طریق فرد به فرد توسط قطره های تنفسی پخش میشود.</a:t>
            </a:r>
          </a:p>
          <a:p>
            <a:pPr marL="0" indent="0" algn="r">
              <a:buNone/>
            </a:pPr>
            <a:r>
              <a:rPr lang="fa-IR" sz="3000" dirty="0" smtClean="0"/>
              <a:t>سطوح: ویروس ممکن هست روی مقوا برای دو روز، پلاستیک و فولاد سه روز، در یخچال و فریزر بمدت هفتاد و دو ساعت</a:t>
            </a:r>
          </a:p>
          <a:p>
            <a:pPr marL="0" indent="0" algn="r">
              <a:buNone/>
            </a:pPr>
            <a:r>
              <a:rPr lang="fa-IR" sz="3000" dirty="0" smtClean="0"/>
              <a:t>مدفوع: ویروس در مدفوع دیده شده است. هنوز کاملا مشخص نیست که اگر عفونت از طریق ضایعات بدن بتواند پخش شود یا نه(برای مثال. خون،مدفوع)</a:t>
            </a:r>
          </a:p>
          <a:p>
            <a:pPr marL="514350" indent="-514350" algn="r">
              <a:buFont typeface="+mj-lt"/>
              <a:buAutoNum type="arabicPeriod"/>
            </a:pPr>
            <a:endParaRPr lang="en-US" sz="3000" dirty="0"/>
          </a:p>
        </p:txBody>
      </p:sp>
      <p:sp>
        <p:nvSpPr>
          <p:cNvPr id="5" name="Slide Number Placeholder 4"/>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p14="http://schemas.microsoft.com/office/powerpoint/2010/main" val="24073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462" y="745435"/>
            <a:ext cx="7886700" cy="1821317"/>
          </a:xfrm>
        </p:spPr>
        <p:txBody>
          <a:bodyPr>
            <a:normAutofit fontScale="90000"/>
          </a:bodyPr>
          <a:lstStyle/>
          <a:p>
            <a:r>
              <a:rPr lang="fa-IR" dirty="0" smtClean="0"/>
              <a:t>سوال: چرا کودکان جوان در کودکستانها در معرض گرفتن و پخش کردن کوید19 هستند؟</a:t>
            </a:r>
            <a:endParaRPr lang="en-US" dirty="0"/>
          </a:p>
        </p:txBody>
      </p:sp>
      <p:pic>
        <p:nvPicPr>
          <p:cNvPr id="1026" name="Picture 2" descr="https://dl.boxcloud.com/api/2.0/internal_files/280762951017/versions/295369997673/representations/jpg_paged_2048x2048/content/1.jpg?access_token=1!eTrXiAr0_GiVA314Fg0oa3RDZ3Z8n5ONdNq4mnsLd5ACt0DG2aU8dcx6-33awtUOTMpf9C2yaIzL_-zdhEOIzXa4aBzu1TKWWqDOD5A1-Duwf0ttQw5xflMt4OIbkdGn_8O1Fz2T4ipGVD8Nfh5eSPb7rOhPeyQyivIhUVYKfx64Zv1JnlsmeF-kB49DE7rHW3XCJ4yy7zNwu-cvuRyEI-sUDdGhb-VP0ODhsYQ5R0TsacVuTKk0DUVRcIld4aqmObkSPtN7PJK-rPzZy8oGiLDMnMJfyfN0CuMJ3isign11LzdI-XjipUTNjXgmN2ffhlLfcjdYuNlr9hdUROF52fC9_nRy_RF64IJ21h-wg7rR3jWu2ss1NEGmshjkQfEdGeMCKpiaMtbTQjqMwEZgqno5BjQ2svWKXgHbKK-vbxpZM1j2o3MdKdE_7lLhx8PxK0CI1-l3aCzMk2uIKuxkWevZ5BTtLOgKYcqA0iol7XRcfuq-QbHaKbiF9aUMDgzEDvS-FGN-PhDpLOmbojcyUrH5TxX7zo_3nxJ8342Bm8WiWsVEc5mZL14_VD7ehJ0T&amp;box_client_name=box-content-preview&amp;box_client_version=2.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184" y="2656377"/>
            <a:ext cx="4357256" cy="348580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6808596" y="6142182"/>
            <a:ext cx="2057400" cy="365125"/>
          </a:xfrm>
        </p:spPr>
        <p:txBody>
          <a:bodyPr/>
          <a:lstStyle/>
          <a:p>
            <a:r>
              <a:rPr lang="en-US" dirty="0" smtClean="0"/>
              <a:t>10</a:t>
            </a:r>
            <a:endParaRPr lang="en-US" dirty="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858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460439"/>
            <a:ext cx="7886700" cy="1325563"/>
          </a:xfrm>
        </p:spPr>
        <p:txBody>
          <a:bodyPr/>
          <a:lstStyle/>
          <a:p>
            <a:pPr algn="ctr"/>
            <a:r>
              <a:rPr lang="fa-IR" dirty="0" smtClean="0"/>
              <a:t>جواب:</a:t>
            </a:r>
            <a:endParaRPr lang="en-US" dirty="0"/>
          </a:p>
        </p:txBody>
      </p:sp>
      <p:sp>
        <p:nvSpPr>
          <p:cNvPr id="7" name="Content Placeholder 6"/>
          <p:cNvSpPr>
            <a:spLocks noGrp="1"/>
          </p:cNvSpPr>
          <p:nvPr>
            <p:ph idx="1"/>
          </p:nvPr>
        </p:nvSpPr>
        <p:spPr/>
        <p:txBody>
          <a:bodyPr>
            <a:normAutofit/>
          </a:bodyPr>
          <a:lstStyle/>
          <a:p>
            <a:pPr marL="0" indent="0" algn="r">
              <a:buNone/>
            </a:pPr>
            <a:endParaRPr lang="fa-IR" dirty="0" smtClean="0"/>
          </a:p>
          <a:p>
            <a:pPr marL="0" indent="0" algn="r">
              <a:buNone/>
            </a:pPr>
            <a:r>
              <a:rPr lang="fa-IR" dirty="0" smtClean="0"/>
              <a:t>آنها با بچه های دیگر و معلمین خود در تماس نزدیکی هستند.</a:t>
            </a:r>
          </a:p>
          <a:p>
            <a:pPr marL="0" indent="0" algn="r">
              <a:buNone/>
            </a:pPr>
            <a:r>
              <a:rPr lang="fa-IR" dirty="0" smtClean="0"/>
              <a:t>آنها کنجکاو هستند و همه چیز را لمس میکنند.</a:t>
            </a:r>
          </a:p>
          <a:p>
            <a:pPr marL="0" indent="0" algn="r">
              <a:buNone/>
            </a:pPr>
            <a:r>
              <a:rPr lang="fa-IR" dirty="0" smtClean="0"/>
              <a:t>آنها اغلب دستها و اشیاء را به دهان خود میبرنند</a:t>
            </a:r>
          </a:p>
          <a:p>
            <a:pPr marL="0" indent="0" algn="r">
              <a:buNone/>
            </a:pPr>
            <a:r>
              <a:rPr lang="fa-IR" dirty="0" smtClean="0"/>
              <a:t>آنها مهارت بهداشت شخصی خوبی ندارند.</a:t>
            </a:r>
          </a:p>
          <a:p>
            <a:pPr marL="0" indent="0" algn="r">
              <a:buNone/>
            </a:pPr>
            <a:r>
              <a:rPr lang="fa-IR" dirty="0" smtClean="0"/>
              <a:t>آنها پوشک پوشیده یا در مراحل اول توالت رفتن هستند.</a:t>
            </a:r>
          </a:p>
          <a:p>
            <a:pPr marL="0" indent="0" algn="r">
              <a:buNone/>
            </a:pPr>
            <a:r>
              <a:rPr lang="fa-IR" dirty="0" smtClean="0"/>
              <a:t>آنها زمان بیشتری روی زمبن بازی میکنند که جرم بیشتر هست.</a:t>
            </a:r>
          </a:p>
          <a:p>
            <a:pPr algn="r"/>
            <a:endParaRPr lang="fa-IR" dirty="0" smtClean="0"/>
          </a:p>
        </p:txBody>
      </p:sp>
      <p:sp>
        <p:nvSpPr>
          <p:cNvPr id="5" name="Slide Number Placeholder 4"/>
          <p:cNvSpPr>
            <a:spLocks noGrp="1"/>
          </p:cNvSpPr>
          <p:nvPr>
            <p:ph type="sldNum" sz="quarter" idx="12"/>
          </p:nvPr>
        </p:nvSpPr>
        <p:spPr>
          <a:xfrm>
            <a:off x="6952161" y="6356349"/>
            <a:ext cx="2057400" cy="365125"/>
          </a:xfrm>
        </p:spPr>
        <p:txBody>
          <a:bodyPr/>
          <a:lstStyle/>
          <a:p>
            <a:r>
              <a:rPr lang="en-US" dirty="0" smtClean="0"/>
              <a:t>11</a:t>
            </a:r>
            <a:endParaRPr lang="en-US" dirty="0"/>
          </a:p>
        </p:txBody>
      </p:sp>
      <p:sp>
        <p:nvSpPr>
          <p:cNvPr id="10" name="Rectangle 9"/>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69433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کوید 19 و کودکان</a:t>
            </a:r>
            <a:endParaRPr lang="en-US" dirty="0"/>
          </a:p>
        </p:txBody>
      </p:sp>
      <p:sp>
        <p:nvSpPr>
          <p:cNvPr id="3" name="Content Placeholder 2"/>
          <p:cNvSpPr>
            <a:spLocks noGrp="1"/>
          </p:cNvSpPr>
          <p:nvPr>
            <p:ph idx="1"/>
          </p:nvPr>
        </p:nvSpPr>
        <p:spPr/>
        <p:txBody>
          <a:bodyPr>
            <a:normAutofit/>
          </a:bodyPr>
          <a:lstStyle/>
          <a:p>
            <a:pPr marL="0" indent="0" algn="r">
              <a:buNone/>
            </a:pPr>
            <a:endParaRPr lang="fa-IR" sz="3200" smtClean="0"/>
          </a:p>
          <a:p>
            <a:pPr marL="0" indent="0" algn="r">
              <a:buNone/>
            </a:pPr>
            <a:r>
              <a:rPr lang="fa-IR" sz="3200" smtClean="0"/>
              <a:t>تحقیقات </a:t>
            </a:r>
            <a:r>
              <a:rPr lang="fa-IR" sz="3200" dirty="0" smtClean="0"/>
              <a:t>اخیر نشان میدهد که کوید 19 با شدت بیشتری در بزرگسالان دیده شده  تا کودکان.</a:t>
            </a:r>
          </a:p>
          <a:p>
            <a:pPr marL="0" indent="0" algn="r">
              <a:buNone/>
            </a:pPr>
            <a:r>
              <a:rPr lang="fa-IR" sz="3200" dirty="0" smtClean="0"/>
              <a:t>نوزادان بیشتر در خطر کوید 19 شدید هستند تا کودکان بزرگتر.</a:t>
            </a:r>
          </a:p>
          <a:p>
            <a:pPr marL="0" indent="0" algn="r">
              <a:buNone/>
            </a:pPr>
            <a:r>
              <a:rPr lang="fa-IR" sz="3200" dirty="0" smtClean="0"/>
              <a:t>کودکان هنوز میتوانند بیماری را گسترش دهند با علايم کم بیماری و یا حتی هیچ نشانی نداشته باشد. </a:t>
            </a:r>
          </a:p>
        </p:txBody>
      </p:sp>
      <p:sp>
        <p:nvSpPr>
          <p:cNvPr id="5" name="Slide Number Placeholder 4"/>
          <p:cNvSpPr>
            <a:spLocks noGrp="1"/>
          </p:cNvSpPr>
          <p:nvPr>
            <p:ph type="sldNum" sz="quarter" idx="12"/>
          </p:nvPr>
        </p:nvSpPr>
        <p:spPr>
          <a:xfrm>
            <a:off x="6990261" y="6356349"/>
            <a:ext cx="2057400" cy="365125"/>
          </a:xfrm>
        </p:spPr>
        <p:txBody>
          <a:bodyPr/>
          <a:lstStyle/>
          <a:p>
            <a:r>
              <a:rPr lang="en-US" dirty="0" smtClean="0"/>
              <a:t>12</a:t>
            </a:r>
            <a:endParaRPr lang="en-US" dirty="0"/>
          </a:p>
        </p:txBody>
      </p:sp>
    </p:spTree>
    <p:extLst>
      <p:ext uri="{BB962C8B-B14F-4D97-AF65-F5344CB8AC3E}">
        <p14:creationId xmlns:p14="http://schemas.microsoft.com/office/powerpoint/2010/main" val="650174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 y="365126"/>
            <a:ext cx="9081407" cy="1325563"/>
          </a:xfrm>
        </p:spPr>
        <p:txBody>
          <a:bodyPr>
            <a:normAutofit/>
          </a:bodyPr>
          <a:lstStyle/>
          <a:p>
            <a:r>
              <a:rPr lang="fa-IR" sz="3900" dirty="0" smtClean="0"/>
              <a:t>چه راههایی برای کم کردن پخش کوید 19 وجود دارد</a:t>
            </a:r>
            <a:endParaRPr lang="en-US" sz="3900" dirty="0"/>
          </a:p>
        </p:txBody>
      </p:sp>
      <p:sp>
        <p:nvSpPr>
          <p:cNvPr id="3" name="Content Placeholder 2"/>
          <p:cNvSpPr>
            <a:spLocks noGrp="1"/>
          </p:cNvSpPr>
          <p:nvPr>
            <p:ph idx="1"/>
          </p:nvPr>
        </p:nvSpPr>
        <p:spPr>
          <a:xfrm>
            <a:off x="456406" y="1847850"/>
            <a:ext cx="7886700" cy="4351338"/>
          </a:xfrm>
        </p:spPr>
        <p:txBody>
          <a:bodyPr>
            <a:normAutofit/>
          </a:bodyPr>
          <a:lstStyle/>
          <a:p>
            <a:pPr marL="457200" lvl="1" indent="0" algn="r">
              <a:buNone/>
            </a:pPr>
            <a:r>
              <a:rPr lang="fa-IR" sz="3600" dirty="0" smtClean="0"/>
              <a:t>در خانه ماندن</a:t>
            </a:r>
          </a:p>
          <a:p>
            <a:pPr marL="457200" lvl="1" indent="0" algn="r">
              <a:buNone/>
            </a:pPr>
            <a:r>
              <a:rPr lang="fa-IR" sz="3600" dirty="0" smtClean="0"/>
              <a:t>بهداشت شخصی( شستن دست بطور مرتب، در موقع سرفه از آستین لباسمان استفاده کنیم، و غیره)</a:t>
            </a:r>
          </a:p>
          <a:p>
            <a:pPr marL="457200" lvl="1" indent="0" algn="r">
              <a:buNone/>
            </a:pPr>
            <a:r>
              <a:rPr lang="fa-IR" sz="3600" dirty="0" smtClean="0"/>
              <a:t>تمیز و ضدعفونی کردن سطوح</a:t>
            </a:r>
          </a:p>
          <a:p>
            <a:pPr marL="457200" lvl="1" indent="0" algn="r">
              <a:buNone/>
            </a:pPr>
            <a:r>
              <a:rPr lang="fa-IR" sz="3600" dirty="0" smtClean="0"/>
              <a:t>فاصله اجتماعی</a:t>
            </a:r>
          </a:p>
          <a:p>
            <a:endParaRPr lang="en-US" dirty="0" smtClean="0"/>
          </a:p>
        </p:txBody>
      </p:sp>
      <p:sp>
        <p:nvSpPr>
          <p:cNvPr id="9" name="Slide Number Placeholder 8"/>
          <p:cNvSpPr>
            <a:spLocks noGrp="1"/>
          </p:cNvSpPr>
          <p:nvPr>
            <p:ph type="sldNum" sz="quarter" idx="12"/>
          </p:nvPr>
        </p:nvSpPr>
        <p:spPr>
          <a:xfrm>
            <a:off x="6933518" y="6356349"/>
            <a:ext cx="2057400" cy="365125"/>
          </a:xfrm>
        </p:spPr>
        <p:txBody>
          <a:bodyPr/>
          <a:lstStyle/>
          <a:p>
            <a:r>
              <a:rPr lang="en-US" dirty="0" smtClean="0"/>
              <a:t>13</a:t>
            </a:r>
            <a:endParaRPr lang="en-US" dirty="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30443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 y="365126"/>
            <a:ext cx="9081407" cy="1325563"/>
          </a:xfrm>
        </p:spPr>
        <p:txBody>
          <a:bodyPr>
            <a:normAutofit/>
          </a:bodyPr>
          <a:lstStyle/>
          <a:p>
            <a:r>
              <a:rPr lang="fa-IR" sz="3900" dirty="0"/>
              <a:t>چه راههایی برای کم کردن پخش کوید 19 وجود دارد</a:t>
            </a:r>
            <a:endParaRPr lang="en-US" sz="3900" dirty="0"/>
          </a:p>
        </p:txBody>
      </p:sp>
      <p:sp>
        <p:nvSpPr>
          <p:cNvPr id="6" name="Oval 5"/>
          <p:cNvSpPr/>
          <p:nvPr/>
        </p:nvSpPr>
        <p:spPr>
          <a:xfrm>
            <a:off x="176893" y="1598615"/>
            <a:ext cx="7367410" cy="914400"/>
          </a:xfrm>
          <a:prstGeom prst="ellipse">
            <a:avLst/>
          </a:prstGeom>
          <a:solidFill>
            <a:schemeClr val="bg1"/>
          </a:solid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D90F81"/>
                </a:solidFill>
              </a:ln>
            </a:endParaRPr>
          </a:p>
        </p:txBody>
      </p:sp>
      <p:sp>
        <p:nvSpPr>
          <p:cNvPr id="3" name="Content Placeholder 2"/>
          <p:cNvSpPr>
            <a:spLocks noGrp="1"/>
          </p:cNvSpPr>
          <p:nvPr>
            <p:ph idx="1"/>
          </p:nvPr>
        </p:nvSpPr>
        <p:spPr>
          <a:xfrm>
            <a:off x="456406" y="1847850"/>
            <a:ext cx="7886700" cy="4351338"/>
          </a:xfrm>
        </p:spPr>
        <p:txBody>
          <a:bodyPr/>
          <a:lstStyle/>
          <a:p>
            <a:r>
              <a:rPr lang="fa-IR" dirty="0"/>
              <a:t>در موقع بیماری ماندن در منزل</a:t>
            </a:r>
          </a:p>
          <a:p>
            <a:r>
              <a:rPr lang="fa-IR" dirty="0" smtClean="0"/>
              <a:t>بهداشت </a:t>
            </a:r>
            <a:r>
              <a:rPr lang="fa-IR" dirty="0"/>
              <a:t>شخصی( شستن دست بطور مرتب، </a:t>
            </a:r>
            <a:r>
              <a:rPr lang="fa-IR" dirty="0" smtClean="0"/>
              <a:t>در </a:t>
            </a:r>
            <a:r>
              <a:rPr lang="fa-IR" dirty="0"/>
              <a:t>موقع سرفه از </a:t>
            </a:r>
            <a:endParaRPr lang="fa-IR" dirty="0" smtClean="0"/>
          </a:p>
          <a:p>
            <a:pPr marL="0" indent="0">
              <a:buNone/>
            </a:pPr>
            <a:r>
              <a:rPr lang="fa-IR" dirty="0" smtClean="0"/>
              <a:t>آستین </a:t>
            </a:r>
            <a:r>
              <a:rPr lang="fa-IR" dirty="0"/>
              <a:t>لباسمان استفاده کنیم، و </a:t>
            </a:r>
            <a:r>
              <a:rPr lang="fa-IR" dirty="0" smtClean="0"/>
              <a:t>غیره)</a:t>
            </a:r>
          </a:p>
          <a:p>
            <a:r>
              <a:rPr lang="fa-IR" dirty="0" smtClean="0"/>
              <a:t>تمیز و ضدعفونی کردن سطوح</a:t>
            </a:r>
          </a:p>
          <a:p>
            <a:r>
              <a:rPr lang="fa-IR" dirty="0" smtClean="0"/>
              <a:t>فاصله اجتماعی</a:t>
            </a:r>
          </a:p>
          <a:p>
            <a:pPr marL="0" indent="0">
              <a:buNone/>
            </a:pPr>
            <a:endParaRPr lang="fa-IR" dirty="0"/>
          </a:p>
          <a:p>
            <a:pPr marL="0" indent="0">
              <a:buNone/>
            </a:pPr>
            <a:endParaRPr lang="fa-IR" dirty="0" smtClean="0"/>
          </a:p>
        </p:txBody>
      </p:sp>
      <p:sp>
        <p:nvSpPr>
          <p:cNvPr id="9" name="Slide Number Placeholder 8"/>
          <p:cNvSpPr>
            <a:spLocks noGrp="1"/>
          </p:cNvSpPr>
          <p:nvPr>
            <p:ph type="sldNum" sz="quarter" idx="12"/>
          </p:nvPr>
        </p:nvSpPr>
        <p:spPr>
          <a:xfrm>
            <a:off x="6933518" y="6356349"/>
            <a:ext cx="2057400" cy="365125"/>
          </a:xfrm>
        </p:spPr>
        <p:txBody>
          <a:bodyPr/>
          <a:lstStyle/>
          <a:p>
            <a:r>
              <a:rPr lang="en-US" dirty="0" smtClean="0"/>
              <a:t>14</a:t>
            </a:r>
            <a:endParaRPr lang="en-US" dirty="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3115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5064" y="342899"/>
            <a:ext cx="2933700" cy="612173"/>
          </a:xfrm>
        </p:spPr>
        <p:txBody>
          <a:bodyPr>
            <a:noAutofit/>
          </a:bodyPr>
          <a:lstStyle/>
          <a:p>
            <a:r>
              <a:rPr lang="fa-IR" sz="2400" dirty="0" smtClean="0"/>
              <a:t>بررسی سلامت صبحگاهی</a:t>
            </a:r>
            <a:endParaRPr lang="en-US" sz="2400" dirty="0"/>
          </a:p>
        </p:txBody>
      </p:sp>
      <p:graphicFrame>
        <p:nvGraphicFramePr>
          <p:cNvPr id="7" name="Content Placeholder 6">
            <a:hlinkClick r:id="" action="ppaction://ole?verb=0"/>
          </p:cNvPr>
          <p:cNvGraphicFramePr>
            <a:graphicFrameLocks noGrp="1" noChangeAspect="1"/>
          </p:cNvGraphicFramePr>
          <p:nvPr>
            <p:ph idx="1"/>
            <p:extLst/>
          </p:nvPr>
        </p:nvGraphicFramePr>
        <p:xfrm>
          <a:off x="4370540" y="180373"/>
          <a:ext cx="4648200" cy="6021265"/>
        </p:xfrm>
        <a:graphic>
          <a:graphicData uri="http://schemas.openxmlformats.org/presentationml/2006/ole">
            <mc:AlternateContent xmlns:mc="http://schemas.openxmlformats.org/markup-compatibility/2006">
              <mc:Choice xmlns:v="urn:schemas-microsoft-com:vml" Requires="v">
                <p:oleObj spid="_x0000_s1237" name="Presentation" r:id="rId5" imgW="3139278" imgH="4065920" progId="PowerPoint.Show.12">
                  <p:embed/>
                </p:oleObj>
              </mc:Choice>
              <mc:Fallback>
                <p:oleObj name="Presentation" r:id="rId5" imgW="3139278" imgH="4065920" progId="PowerPoint.Show.12">
                  <p:embed/>
                  <p:pic>
                    <p:nvPicPr>
                      <p:cNvPr id="7" name="Content Placeholder 6">
                        <a:hlinkClick r:id="" action="ppaction://ole?verb=0"/>
                      </p:cNvPr>
                      <p:cNvPicPr/>
                      <p:nvPr/>
                    </p:nvPicPr>
                    <p:blipFill>
                      <a:blip r:embed="rId6"/>
                      <a:stretch>
                        <a:fillRect/>
                      </a:stretch>
                    </p:blipFill>
                    <p:spPr>
                      <a:xfrm>
                        <a:off x="4370540" y="180373"/>
                        <a:ext cx="4648200" cy="6021265"/>
                      </a:xfrm>
                      <a:prstGeom prst="rect">
                        <a:avLst/>
                      </a:prstGeom>
                      <a:ln w="28575">
                        <a:solidFill>
                          <a:schemeClr val="tx1"/>
                        </a:solidFill>
                      </a:ln>
                    </p:spPr>
                  </p:pic>
                </p:oleObj>
              </mc:Fallback>
            </mc:AlternateContent>
          </a:graphicData>
        </a:graphic>
      </p:graphicFrame>
      <p:sp>
        <p:nvSpPr>
          <p:cNvPr id="8" name="Text Placeholder 7"/>
          <p:cNvSpPr>
            <a:spLocks noGrp="1"/>
          </p:cNvSpPr>
          <p:nvPr>
            <p:ph type="body" sz="half" idx="2"/>
          </p:nvPr>
        </p:nvSpPr>
        <p:spPr>
          <a:xfrm>
            <a:off x="295064" y="1286738"/>
            <a:ext cx="3489536" cy="4914900"/>
          </a:xfrm>
        </p:spPr>
        <p:txBody>
          <a:bodyPr>
            <a:noAutofit/>
          </a:bodyPr>
          <a:lstStyle/>
          <a:p>
            <a:pPr algn="r"/>
            <a:r>
              <a:rPr lang="fa-IR" sz="2200" i="1" dirty="0" smtClean="0"/>
              <a:t>این خوش آمد صبحگاهی می </a:t>
            </a:r>
            <a:r>
              <a:rPr lang="fa-IR" sz="2200" i="1" dirty="0"/>
              <a:t>تواند به شما در شناخت هر کودکی کمک کند که چه احساسی دارند. با والدین بتوانید در مورد کودک صحبت کنید و  اگر کودکی بنظر بیمار هست زودتر متوجه شده و جلوی گسترش بیماری را بااجازه ندادن آمدن کودک به کودکستان کاهش  دهید</a:t>
            </a:r>
            <a:r>
              <a:rPr lang="en-US" sz="2200" i="1" dirty="0"/>
              <a:t>. </a:t>
            </a:r>
            <a:endParaRPr lang="fa-IR" sz="2200" i="1" dirty="0" smtClean="0"/>
          </a:p>
          <a:p>
            <a:pPr algn="r"/>
            <a:r>
              <a:rPr lang="fa-IR" sz="2200" b="1" i="1" dirty="0" smtClean="0"/>
              <a:t>از آمدن کودکانی که تب دارند جلوگیری شود(100.4)،سرفه، مشکل تنفسی.</a:t>
            </a:r>
          </a:p>
          <a:p>
            <a:pPr algn="r"/>
            <a:r>
              <a:rPr lang="fa-IR" sz="2200" i="1" dirty="0" smtClean="0"/>
              <a:t>از والدین خواسته شود تا کودکان بیمار خود را در منزل نگهداری کنند.</a:t>
            </a:r>
            <a:endParaRPr lang="en-US" sz="2200" i="1" dirty="0"/>
          </a:p>
        </p:txBody>
      </p:sp>
      <p:sp>
        <p:nvSpPr>
          <p:cNvPr id="3" name="Slide Number Placeholder 2"/>
          <p:cNvSpPr>
            <a:spLocks noGrp="1"/>
          </p:cNvSpPr>
          <p:nvPr>
            <p:ph type="sldNum" sz="quarter" idx="12"/>
          </p:nvPr>
        </p:nvSpPr>
        <p:spPr/>
        <p:txBody>
          <a:bodyPr/>
          <a:lstStyle/>
          <a:p>
            <a:r>
              <a:rPr lang="en-US" dirty="0" smtClean="0"/>
              <a:t>15</a:t>
            </a:r>
            <a:endParaRPr lang="en-US" dirty="0"/>
          </a:p>
        </p:txBody>
      </p:sp>
    </p:spTree>
    <p:custDataLst>
      <p:tags r:id="rId2"/>
    </p:custDataLst>
    <p:extLst>
      <p:ext uri="{BB962C8B-B14F-4D97-AF65-F5344CB8AC3E}">
        <p14:creationId xmlns:p14="http://schemas.microsoft.com/office/powerpoint/2010/main" val="3154216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220" y="365126"/>
            <a:ext cx="7886700" cy="1325563"/>
          </a:xfrm>
        </p:spPr>
        <p:txBody>
          <a:bodyPr/>
          <a:lstStyle/>
          <a:p>
            <a:pPr algn="ctr"/>
            <a:r>
              <a:rPr lang="fa-IR" dirty="0" smtClean="0"/>
              <a:t>معیارهای محرومیت</a:t>
            </a:r>
            <a:endParaRPr lang="en-US" dirty="0"/>
          </a:p>
        </p:txBody>
      </p:sp>
      <p:sp>
        <p:nvSpPr>
          <p:cNvPr id="3" name="Content Placeholder 2"/>
          <p:cNvSpPr>
            <a:spLocks noGrp="1"/>
          </p:cNvSpPr>
          <p:nvPr>
            <p:ph idx="1"/>
          </p:nvPr>
        </p:nvSpPr>
        <p:spPr/>
        <p:txBody>
          <a:bodyPr>
            <a:normAutofit/>
          </a:bodyPr>
          <a:lstStyle/>
          <a:p>
            <a:pPr algn="r"/>
            <a:endParaRPr lang="fa-IR" smtClean="0"/>
          </a:p>
          <a:p>
            <a:pPr algn="r"/>
            <a:r>
              <a:rPr lang="fa-IR" smtClean="0"/>
              <a:t>علايم </a:t>
            </a:r>
            <a:r>
              <a:rPr lang="fa-IR" dirty="0" smtClean="0"/>
              <a:t>کوید 19: دمای بدن بالی 100.4 درجه فارنهایت باشد، و/ یا سرفه خشک و نفس تنگی</a:t>
            </a:r>
          </a:p>
          <a:p>
            <a:pPr algn="r"/>
            <a:r>
              <a:rPr lang="fa-IR" dirty="0" smtClean="0"/>
              <a:t>در </a:t>
            </a:r>
            <a:r>
              <a:rPr lang="fa-IR" dirty="0"/>
              <a:t>14 روز گذشته تماس داشتن با شخصی که دچار کوید 19 بوده</a:t>
            </a:r>
          </a:p>
          <a:p>
            <a:pPr algn="r"/>
            <a:r>
              <a:rPr lang="fa-IR" dirty="0" smtClean="0"/>
              <a:t>علايم بیماریهای دیگر که باعث محرومیت در کودکستان هست</a:t>
            </a:r>
          </a:p>
          <a:p>
            <a:pPr algn="r"/>
            <a:r>
              <a:rPr lang="fa-IR" dirty="0" smtClean="0"/>
              <a:t> کودکانیکه در طی روز بیمار میشوند جدا کرده و به والدین آنها اطلاع داده شود تا آنها را به منزل ببرنند</a:t>
            </a:r>
            <a:endParaRPr lang="en-US" dirty="0"/>
          </a:p>
        </p:txBody>
      </p:sp>
      <p:sp>
        <p:nvSpPr>
          <p:cNvPr id="5" name="Slide Number Placeholder 4"/>
          <p:cNvSpPr>
            <a:spLocks noGrp="1"/>
          </p:cNvSpPr>
          <p:nvPr>
            <p:ph type="sldNum" sz="quarter" idx="12"/>
          </p:nvPr>
        </p:nvSpPr>
        <p:spPr>
          <a:xfrm>
            <a:off x="6952161" y="6356349"/>
            <a:ext cx="2057400" cy="365125"/>
          </a:xfrm>
        </p:spPr>
        <p:txBody>
          <a:bodyPr/>
          <a:lstStyle/>
          <a:p>
            <a:r>
              <a:rPr lang="en-US" dirty="0" smtClean="0"/>
              <a:t>16</a:t>
            </a:r>
            <a:endParaRPr lang="en-US" dirty="0"/>
          </a:p>
        </p:txBody>
      </p:sp>
    </p:spTree>
    <p:extLst>
      <p:ext uri="{BB962C8B-B14F-4D97-AF65-F5344CB8AC3E}">
        <p14:creationId xmlns:p14="http://schemas.microsoft.com/office/powerpoint/2010/main" val="3399891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6"/>
            <a:ext cx="8293100" cy="1325563"/>
          </a:xfrm>
        </p:spPr>
        <p:txBody>
          <a:bodyPr>
            <a:normAutofit/>
          </a:bodyPr>
          <a:lstStyle/>
          <a:p>
            <a:pPr algn="ctr"/>
            <a:r>
              <a:rPr lang="en-US" dirty="0" smtClean="0"/>
              <a:t/>
            </a:r>
            <a:br>
              <a:rPr lang="en-US" dirty="0" smtClean="0"/>
            </a:br>
            <a:r>
              <a:rPr lang="fa-IR" dirty="0" smtClean="0"/>
              <a:t>راهنمایی</a:t>
            </a:r>
            <a:endParaRPr lang="en-US" dirty="0"/>
          </a:p>
        </p:txBody>
      </p:sp>
      <p:sp>
        <p:nvSpPr>
          <p:cNvPr id="3" name="Content Placeholder 2"/>
          <p:cNvSpPr>
            <a:spLocks noGrp="1"/>
          </p:cNvSpPr>
          <p:nvPr>
            <p:ph idx="1"/>
          </p:nvPr>
        </p:nvSpPr>
        <p:spPr>
          <a:xfrm>
            <a:off x="685800" y="1690689"/>
            <a:ext cx="7886700" cy="4351338"/>
          </a:xfrm>
        </p:spPr>
        <p:txBody>
          <a:bodyPr>
            <a:normAutofit fontScale="85000" lnSpcReduction="20000"/>
          </a:bodyPr>
          <a:lstStyle/>
          <a:p>
            <a:endParaRPr lang="en-US" dirty="0"/>
          </a:p>
          <a:p>
            <a:pPr marL="0" indent="0">
              <a:buNone/>
            </a:pPr>
            <a:r>
              <a:rPr lang="fa-IR" dirty="0" smtClean="0"/>
              <a:t>سازمان مجوز مراقبت از کودکان کالیفرنیا(سی سی ال دی) قسمت آطلاعات برای مراقبین کودکستان (پین) راهنمایی در مورد فاصله اجتماعی جسمی و اقدمات بهداشتی در مراکز مراقبت از کودک در رابطه پاسخ به کوید 19(تا آخر 30 ژون) </a:t>
            </a:r>
            <a:r>
              <a:rPr lang="en-US" dirty="0" smtClean="0">
                <a:hlinkClick r:id="rId3"/>
              </a:rPr>
              <a:t>https</a:t>
            </a:r>
            <a:r>
              <a:rPr lang="en-US" dirty="0">
                <a:hlinkClick r:id="rId3"/>
              </a:rPr>
              <a:t>://</a:t>
            </a:r>
            <a:r>
              <a:rPr lang="en-US" dirty="0" smtClean="0">
                <a:hlinkClick r:id="rId3"/>
              </a:rPr>
              <a:t>www.cdss.ca.gov/Portals/9/CCLD/PINs/2020/CCP/PIN_20-06-CCP.pdf</a:t>
            </a:r>
            <a:endParaRPr lang="en-US" dirty="0" smtClean="0"/>
          </a:p>
          <a:p>
            <a:pPr marL="0" indent="0">
              <a:buNone/>
            </a:pPr>
            <a:endParaRPr lang="en-US" dirty="0"/>
          </a:p>
          <a:p>
            <a:pPr marL="0" indent="0">
              <a:buNone/>
            </a:pPr>
            <a:r>
              <a:rPr lang="fa-IR" dirty="0" smtClean="0"/>
              <a:t>مراکز برای کنترل بیماری سی دی سی راهنمای تکمیلی مراکز کنترل بیماری برای باز نگه داشتن کودکستانها:</a:t>
            </a:r>
            <a:r>
              <a:rPr lang="en-US" dirty="0" smtClean="0"/>
              <a:t> </a:t>
            </a:r>
            <a:r>
              <a:rPr lang="en-US" dirty="0">
                <a:hlinkClick r:id="rId4"/>
              </a:rPr>
              <a:t>https://www.cdc.gov/coronavirus/2019-ncov/community/schools-childcare/guidance-for-childcare.html </a:t>
            </a:r>
            <a:endParaRPr lang="en-US" dirty="0"/>
          </a:p>
          <a:p>
            <a:pPr marL="0" indent="0">
              <a:buNone/>
            </a:pPr>
            <a:r>
              <a:rPr lang="en-US" dirty="0" smtClean="0"/>
              <a:t>  </a:t>
            </a:r>
            <a:endParaRPr lang="en-US" dirty="0"/>
          </a:p>
          <a:p>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spTree>
    <p:extLst>
      <p:ext uri="{BB962C8B-B14F-4D97-AF65-F5344CB8AC3E}">
        <p14:creationId xmlns:p14="http://schemas.microsoft.com/office/powerpoint/2010/main" val="3178214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 y="365126"/>
            <a:ext cx="9081407" cy="1325563"/>
          </a:xfrm>
        </p:spPr>
        <p:txBody>
          <a:bodyPr>
            <a:normAutofit/>
          </a:bodyPr>
          <a:lstStyle/>
          <a:p>
            <a:pPr algn="ctr"/>
            <a:r>
              <a:rPr lang="fa-IR" sz="3900" dirty="0" smtClean="0"/>
              <a:t>روشهای کند کردن انتشار کوید 19  </a:t>
            </a:r>
            <a:endParaRPr lang="en-US" sz="3900" dirty="0"/>
          </a:p>
        </p:txBody>
      </p:sp>
      <p:sp>
        <p:nvSpPr>
          <p:cNvPr id="6" name="Oval 5"/>
          <p:cNvSpPr/>
          <p:nvPr/>
        </p:nvSpPr>
        <p:spPr>
          <a:xfrm>
            <a:off x="265793" y="2306662"/>
            <a:ext cx="7367410" cy="914400"/>
          </a:xfrm>
          <a:prstGeom prst="ellipse">
            <a:avLst/>
          </a:prstGeom>
          <a:solidFill>
            <a:schemeClr val="bg1"/>
          </a:solid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D90F81"/>
                </a:solidFill>
              </a:ln>
            </a:endParaRPr>
          </a:p>
        </p:txBody>
      </p:sp>
      <p:sp>
        <p:nvSpPr>
          <p:cNvPr id="3" name="Content Placeholder 2"/>
          <p:cNvSpPr>
            <a:spLocks noGrp="1"/>
          </p:cNvSpPr>
          <p:nvPr>
            <p:ph idx="1"/>
          </p:nvPr>
        </p:nvSpPr>
        <p:spPr>
          <a:xfrm>
            <a:off x="456406" y="1847850"/>
            <a:ext cx="7886700" cy="4351338"/>
          </a:xfrm>
        </p:spPr>
        <p:txBody>
          <a:bodyPr>
            <a:normAutofit/>
          </a:bodyPr>
          <a:lstStyle/>
          <a:p>
            <a:pPr lvl="1"/>
            <a:r>
              <a:rPr lang="fa-IR" sz="3600" dirty="0" smtClean="0"/>
              <a:t>در موقع بیماری ماندن در منزل </a:t>
            </a:r>
          </a:p>
          <a:p>
            <a:pPr lvl="1"/>
            <a:r>
              <a:rPr lang="fa-IR" sz="3600" dirty="0"/>
              <a:t>بهداشت شخصی( شستن دست بطور مرتب، در موقع سرفه </a:t>
            </a:r>
            <a:r>
              <a:rPr lang="fa-IR" sz="3600" dirty="0" smtClean="0"/>
              <a:t>از آستین </a:t>
            </a:r>
            <a:r>
              <a:rPr lang="fa-IR" sz="3600" dirty="0"/>
              <a:t>لباسمان استفاده کنیم، و غیره)</a:t>
            </a:r>
          </a:p>
          <a:p>
            <a:pPr lvl="1"/>
            <a:r>
              <a:rPr lang="fa-IR" sz="3600" dirty="0"/>
              <a:t>تمیز و ضدعفونی کردن سطوح</a:t>
            </a:r>
          </a:p>
          <a:p>
            <a:pPr lvl="1"/>
            <a:r>
              <a:rPr lang="fa-IR" sz="3600" dirty="0" smtClean="0"/>
              <a:t> </a:t>
            </a:r>
            <a:r>
              <a:rPr lang="fa-IR" sz="3600" dirty="0"/>
              <a:t>فاصله اجتماعی</a:t>
            </a:r>
          </a:p>
          <a:p>
            <a:pPr lvl="1"/>
            <a:endParaRPr lang="fa-IR" sz="3600" dirty="0"/>
          </a:p>
          <a:p>
            <a:pPr lvl="1"/>
            <a:endParaRPr lang="fa-IR" sz="3600" dirty="0" smtClean="0"/>
          </a:p>
          <a:p>
            <a:endParaRPr lang="en-US" dirty="0" smtClean="0"/>
          </a:p>
        </p:txBody>
      </p:sp>
      <p:sp>
        <p:nvSpPr>
          <p:cNvPr id="9" name="Slide Number Placeholder 8"/>
          <p:cNvSpPr>
            <a:spLocks noGrp="1"/>
          </p:cNvSpPr>
          <p:nvPr>
            <p:ph type="sldNum" sz="quarter" idx="12"/>
          </p:nvPr>
        </p:nvSpPr>
        <p:spPr>
          <a:xfrm>
            <a:off x="6986271" y="6356349"/>
            <a:ext cx="2057400" cy="365125"/>
          </a:xfrm>
        </p:spPr>
        <p:txBody>
          <a:bodyPr/>
          <a:lstStyle/>
          <a:p>
            <a:r>
              <a:rPr lang="en-US" dirty="0" smtClean="0"/>
              <a:t>17</a:t>
            </a:r>
            <a:endParaRPr lang="en-US" dirty="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8384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ویدیو در مورد دست شستن</a:t>
            </a:r>
            <a:endParaRPr lang="en-US" dirty="0"/>
          </a:p>
        </p:txBody>
      </p:sp>
      <p:sp>
        <p:nvSpPr>
          <p:cNvPr id="3" name="Content Placeholder 2"/>
          <p:cNvSpPr>
            <a:spLocks noGrp="1"/>
          </p:cNvSpPr>
          <p:nvPr>
            <p:ph idx="1"/>
          </p:nvPr>
        </p:nvSpPr>
        <p:spPr/>
        <p:txBody>
          <a:bodyPr>
            <a:normAutofit fontScale="92500"/>
          </a:bodyPr>
          <a:lstStyle/>
          <a:p>
            <a:endParaRPr lang="en-US" dirty="0" smtClean="0">
              <a:hlinkClick r:id="rId3"/>
            </a:endParaRPr>
          </a:p>
          <a:p>
            <a:endParaRPr lang="en-US" dirty="0">
              <a:hlinkClick r:id="rId3"/>
            </a:endParaRPr>
          </a:p>
          <a:p>
            <a:endParaRPr lang="en-US" dirty="0" smtClean="0">
              <a:hlinkClick r:id="rId3"/>
            </a:endParaRPr>
          </a:p>
          <a:p>
            <a:endParaRPr lang="en-US" dirty="0" smtClean="0">
              <a:hlinkClick r:id="rId3"/>
            </a:endParaRPr>
          </a:p>
          <a:p>
            <a:endParaRPr lang="en-US" dirty="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smtClean="0">
              <a:hlinkClick r:id="rId3"/>
            </a:endParaRPr>
          </a:p>
          <a:p>
            <a:r>
              <a:rPr lang="en-US" dirty="0" smtClean="0">
                <a:hlinkClick r:id="rId3"/>
              </a:rPr>
              <a:t>https</a:t>
            </a:r>
            <a:r>
              <a:rPr lang="en-US" dirty="0">
                <a:hlinkClick r:id="rId3"/>
              </a:rPr>
              <a:t>://www.youtube.com/watch?v=GAP8HZdV5Qo</a:t>
            </a:r>
            <a:endParaRPr lang="en-US" dirty="0"/>
          </a:p>
        </p:txBody>
      </p:sp>
      <p:sp>
        <p:nvSpPr>
          <p:cNvPr id="5" name="Slide Number Placeholder 4"/>
          <p:cNvSpPr>
            <a:spLocks noGrp="1"/>
          </p:cNvSpPr>
          <p:nvPr>
            <p:ph type="sldNum" sz="quarter" idx="12"/>
          </p:nvPr>
        </p:nvSpPr>
        <p:spPr>
          <a:xfrm>
            <a:off x="6963884" y="6365141"/>
            <a:ext cx="2057400" cy="365125"/>
          </a:xfrm>
        </p:spPr>
        <p:txBody>
          <a:bodyPr/>
          <a:lstStyle/>
          <a:p>
            <a:r>
              <a:rPr lang="en-US" dirty="0" smtClean="0"/>
              <a:t>18</a:t>
            </a:r>
            <a:endParaRPr lang="en-US" dirty="0"/>
          </a:p>
        </p:txBody>
      </p:sp>
      <p:pic>
        <p:nvPicPr>
          <p:cNvPr id="6" name="Picture 5"/>
          <p:cNvPicPr/>
          <p:nvPr/>
        </p:nvPicPr>
        <p:blipFill rotWithShape="1">
          <a:blip r:embed="rId4"/>
          <a:srcRect l="2179" t="7977" r="34102" b="16125"/>
          <a:stretch/>
        </p:blipFill>
        <p:spPr bwMode="auto">
          <a:xfrm>
            <a:off x="2225583" y="1690689"/>
            <a:ext cx="4255770" cy="3196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7380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117" y="71120"/>
            <a:ext cx="7854950" cy="1446849"/>
          </a:xfrm>
        </p:spPr>
        <p:txBody>
          <a:bodyPr>
            <a:normAutofit fontScale="90000"/>
          </a:bodyPr>
          <a:lstStyle/>
          <a:p>
            <a:r>
              <a:rPr lang="fa-IR" dirty="0" smtClean="0"/>
              <a:t>وقتی وارد هر مکانی میشوید دستهایتان را بشویید و در طی روز آنرا مکرراً تکرار کنید</a:t>
            </a:r>
            <a:endParaRPr lang="en-US" dirty="0"/>
          </a:p>
        </p:txBody>
      </p:sp>
      <p:sp>
        <p:nvSpPr>
          <p:cNvPr id="5" name="Slide Number Placeholder 4"/>
          <p:cNvSpPr>
            <a:spLocks noGrp="1"/>
          </p:cNvSpPr>
          <p:nvPr>
            <p:ph type="sldNum" sz="quarter" idx="12"/>
          </p:nvPr>
        </p:nvSpPr>
        <p:spPr>
          <a:xfrm>
            <a:off x="6990261" y="6343649"/>
            <a:ext cx="2057400" cy="365125"/>
          </a:xfrm>
        </p:spPr>
        <p:txBody>
          <a:bodyPr/>
          <a:lstStyle/>
          <a:p>
            <a:r>
              <a:rPr lang="en-US" dirty="0" smtClean="0"/>
              <a:t>19</a:t>
            </a:r>
            <a:endParaRPr lang="en-US" dirty="0"/>
          </a:p>
        </p:txBody>
      </p:sp>
      <p:graphicFrame>
        <p:nvGraphicFramePr>
          <p:cNvPr id="6" name="Content Placeholder 3">
            <a:hlinkClick r:id="" action="ppaction://ole?verb=0"/>
          </p:cNvPr>
          <p:cNvGraphicFramePr>
            <a:graphicFrameLocks noChangeAspect="1"/>
          </p:cNvGraphicFramePr>
          <p:nvPr>
            <p:extLst>
              <p:ext uri="{D42A27DB-BD31-4B8C-83A1-F6EECF244321}">
                <p14:modId xmlns:p14="http://schemas.microsoft.com/office/powerpoint/2010/main" val="3392613192"/>
              </p:ext>
            </p:extLst>
          </p:nvPr>
        </p:nvGraphicFramePr>
        <p:xfrm>
          <a:off x="2642157" y="1596075"/>
          <a:ext cx="3492500" cy="4519799"/>
        </p:xfrm>
        <a:graphic>
          <a:graphicData uri="http://schemas.openxmlformats.org/presentationml/2006/ole">
            <mc:AlternateContent xmlns:mc="http://schemas.openxmlformats.org/markup-compatibility/2006">
              <mc:Choice xmlns:v="urn:schemas-microsoft-com:vml" Requires="v">
                <p:oleObj spid="_x0000_s2260" name="Presentation" r:id="rId4" imgW="3884595" imgH="5027603" progId="PowerPoint.Show.12">
                  <p:embed/>
                </p:oleObj>
              </mc:Choice>
              <mc:Fallback>
                <p:oleObj name="Presentation" r:id="rId4" imgW="3884595" imgH="5027603" progId="PowerPoint.Show.12">
                  <p:embed/>
                  <p:pic>
                    <p:nvPicPr>
                      <p:cNvPr id="4" name="Content Placeholder 3">
                        <a:hlinkClick r:id="" action="ppaction://ole?verb=0"/>
                      </p:cNvPr>
                      <p:cNvPicPr/>
                      <p:nvPr/>
                    </p:nvPicPr>
                    <p:blipFill>
                      <a:blip r:embed="rId5"/>
                      <a:stretch>
                        <a:fillRect/>
                      </a:stretch>
                    </p:blipFill>
                    <p:spPr>
                      <a:xfrm>
                        <a:off x="2642157" y="1596075"/>
                        <a:ext cx="3492500" cy="4519799"/>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266740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1982"/>
            <a:ext cx="7886700" cy="1325563"/>
          </a:xfrm>
        </p:spPr>
        <p:txBody>
          <a:bodyPr/>
          <a:lstStyle/>
          <a:p>
            <a:pPr algn="ctr"/>
            <a:r>
              <a:rPr lang="fa-IR" dirty="0" smtClean="0"/>
              <a:t>نکاتی در مورد مایع ضد عفونی کننده برای دست</a:t>
            </a:r>
            <a:endParaRPr lang="en-US" dirty="0"/>
          </a:p>
        </p:txBody>
      </p:sp>
      <p:sp>
        <p:nvSpPr>
          <p:cNvPr id="5" name="Content Placeholder 4"/>
          <p:cNvSpPr>
            <a:spLocks noGrp="1"/>
          </p:cNvSpPr>
          <p:nvPr>
            <p:ph idx="1"/>
          </p:nvPr>
        </p:nvSpPr>
        <p:spPr/>
        <p:txBody>
          <a:bodyPr/>
          <a:lstStyle/>
          <a:p>
            <a:endParaRPr lang="en-US" dirty="0" smtClean="0"/>
          </a:p>
          <a:p>
            <a:pPr marL="0" indent="0" algn="r">
              <a:buNone/>
            </a:pPr>
            <a:r>
              <a:rPr lang="fa-IR" dirty="0" smtClean="0"/>
              <a:t>وقتیکه آب و صابون در دسترس نیست</a:t>
            </a:r>
            <a:endParaRPr lang="en-US" dirty="0"/>
          </a:p>
          <a:p>
            <a:pPr marL="0" indent="0" algn="r">
              <a:buNone/>
            </a:pPr>
            <a:r>
              <a:rPr lang="fa-IR" dirty="0" smtClean="0"/>
              <a:t>برای بزرگسالان و کودکان بالی 24 ماه استفاده شود</a:t>
            </a:r>
          </a:p>
          <a:p>
            <a:pPr marL="0" indent="0" algn="r">
              <a:buNone/>
            </a:pPr>
            <a:r>
              <a:rPr lang="fa-IR" dirty="0" smtClean="0"/>
              <a:t>با محصولات حاوی 60 تا 95 درصد الکل</a:t>
            </a:r>
          </a:p>
          <a:p>
            <a:pPr marL="0" indent="0" algn="r">
              <a:buNone/>
            </a:pPr>
            <a:r>
              <a:rPr lang="fa-IR" dirty="0" smtClean="0"/>
              <a:t>روی دستهایی که بوضوح تمییز هستند</a:t>
            </a:r>
          </a:p>
          <a:p>
            <a:pPr marL="0" indent="0" algn="r">
              <a:buNone/>
            </a:pPr>
            <a:r>
              <a:rPr lang="fa-IR" dirty="0" smtClean="0">
                <a:solidFill>
                  <a:srgbClr val="FF0000"/>
                </a:solidFill>
              </a:rPr>
              <a:t>از دسترس کودکان دور نگه داشته شود</a:t>
            </a:r>
          </a:p>
        </p:txBody>
      </p:sp>
      <p:sp>
        <p:nvSpPr>
          <p:cNvPr id="4" name="Slide Number Placeholder 3"/>
          <p:cNvSpPr>
            <a:spLocks noGrp="1"/>
          </p:cNvSpPr>
          <p:nvPr>
            <p:ph type="sldNum" sz="quarter" idx="12"/>
          </p:nvPr>
        </p:nvSpPr>
        <p:spPr>
          <a:xfrm>
            <a:off x="6990261" y="6369049"/>
            <a:ext cx="2057400" cy="365125"/>
          </a:xfrm>
        </p:spPr>
        <p:txBody>
          <a:bodyPr/>
          <a:lstStyle/>
          <a:p>
            <a:r>
              <a:rPr lang="en-US" dirty="0" smtClean="0"/>
              <a:t>20</a:t>
            </a:r>
            <a:endParaRPr lang="en-US" dirty="0"/>
          </a:p>
        </p:txBody>
      </p:sp>
      <p:sp>
        <p:nvSpPr>
          <p:cNvPr id="6" name="Rectangle 5"/>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21955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138850"/>
            <a:ext cx="6286500" cy="850361"/>
          </a:xfrm>
        </p:spPr>
        <p:txBody>
          <a:bodyPr>
            <a:normAutofit fontScale="90000"/>
          </a:bodyPr>
          <a:lstStyle/>
          <a:p>
            <a:pPr algn="ctr"/>
            <a:r>
              <a:rPr lang="fa-IR" dirty="0" smtClean="0"/>
              <a:t>ویدیو سرفه و عطسه خودتان را بپوشانید</a:t>
            </a:r>
            <a:r>
              <a:rPr lang="en-US" dirty="0" smtClean="0"/>
              <a:t/>
            </a:r>
            <a:br>
              <a:rPr lang="en-US" dirty="0" smtClean="0"/>
            </a:br>
            <a:r>
              <a:rPr lang="en-US" dirty="0" smtClean="0"/>
              <a:t>…with Grover!</a:t>
            </a:r>
            <a:br>
              <a:rPr lang="en-US" dirty="0" smtClean="0"/>
            </a:br>
            <a:endParaRPr lang="en-US" dirty="0"/>
          </a:p>
        </p:txBody>
      </p:sp>
      <p:sp>
        <p:nvSpPr>
          <p:cNvPr id="4" name="Slide Number Placeholder 3"/>
          <p:cNvSpPr>
            <a:spLocks noGrp="1"/>
          </p:cNvSpPr>
          <p:nvPr>
            <p:ph type="sldNum" sz="quarter" idx="12"/>
          </p:nvPr>
        </p:nvSpPr>
        <p:spPr>
          <a:xfrm>
            <a:off x="6997700" y="6242049"/>
            <a:ext cx="2057400" cy="365125"/>
          </a:xfrm>
        </p:spPr>
        <p:txBody>
          <a:bodyPr/>
          <a:lstStyle/>
          <a:p>
            <a:r>
              <a:rPr lang="en-US" dirty="0" smtClean="0"/>
              <a:t>21</a:t>
            </a:r>
            <a:endParaRPr lang="en-US" dirty="0"/>
          </a:p>
        </p:txBody>
      </p:sp>
      <p:sp>
        <p:nvSpPr>
          <p:cNvPr id="5" name="Rectangle 4"/>
          <p:cNvSpPr/>
          <p:nvPr/>
        </p:nvSpPr>
        <p:spPr>
          <a:xfrm>
            <a:off x="1696915" y="1989211"/>
            <a:ext cx="5433646" cy="369332"/>
          </a:xfrm>
          <a:prstGeom prst="rect">
            <a:avLst/>
          </a:prstGeom>
        </p:spPr>
        <p:txBody>
          <a:bodyPr wrap="square">
            <a:spAutoFit/>
          </a:bodyPr>
          <a:lstStyle/>
          <a:p>
            <a:r>
              <a:rPr lang="en-US" dirty="0">
                <a:hlinkClick r:id="rId4"/>
              </a:rPr>
              <a:t>https://www.youtube.com/watch?v=dp9z3yaxkSI</a:t>
            </a:r>
            <a:endParaRPr lang="en-US" dirty="0"/>
          </a:p>
        </p:txBody>
      </p:sp>
      <p:pic>
        <p:nvPicPr>
          <p:cNvPr id="6" name="Picture 5"/>
          <p:cNvPicPr/>
          <p:nvPr/>
        </p:nvPicPr>
        <p:blipFill rotWithShape="1">
          <a:blip r:embed="rId5"/>
          <a:srcRect l="3587" t="11515" r="33537" b="17530"/>
          <a:stretch/>
        </p:blipFill>
        <p:spPr bwMode="auto">
          <a:xfrm>
            <a:off x="1503483" y="2464413"/>
            <a:ext cx="5099539" cy="3499337"/>
          </a:xfrm>
          <a:prstGeom prst="rect">
            <a:avLst/>
          </a:prstGeom>
          <a:ln>
            <a:solidFill>
              <a:schemeClr val="tx1"/>
            </a:solid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023704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86600" y="6338767"/>
            <a:ext cx="2057400" cy="365125"/>
          </a:xfrm>
        </p:spPr>
        <p:txBody>
          <a:bodyPr/>
          <a:lstStyle/>
          <a:p>
            <a:r>
              <a:rPr lang="en-US" dirty="0" smtClean="0"/>
              <a:t>22</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192" y="397206"/>
            <a:ext cx="4391758" cy="5683451"/>
          </a:xfrm>
          <a:prstGeom prst="rect">
            <a:avLst/>
          </a:prstGeom>
          <a:ln>
            <a:solidFill>
              <a:schemeClr val="tx1"/>
            </a:solidFill>
          </a:ln>
        </p:spPr>
      </p:pic>
    </p:spTree>
    <p:extLst>
      <p:ext uri="{BB962C8B-B14F-4D97-AF65-F5344CB8AC3E}">
        <p14:creationId xmlns:p14="http://schemas.microsoft.com/office/powerpoint/2010/main" val="1266691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 y="365126"/>
            <a:ext cx="9081407" cy="1325563"/>
          </a:xfrm>
        </p:spPr>
        <p:txBody>
          <a:bodyPr>
            <a:normAutofit/>
          </a:bodyPr>
          <a:lstStyle/>
          <a:p>
            <a:pPr algn="ctr"/>
            <a:r>
              <a:rPr lang="fa-IR" sz="3900" dirty="0"/>
              <a:t>روشهای کند کردن انتشار کوید 19</a:t>
            </a:r>
            <a:endParaRPr lang="en-US" sz="3900" dirty="0"/>
          </a:p>
        </p:txBody>
      </p:sp>
      <p:sp>
        <p:nvSpPr>
          <p:cNvPr id="6" name="Oval 5"/>
          <p:cNvSpPr/>
          <p:nvPr/>
        </p:nvSpPr>
        <p:spPr>
          <a:xfrm>
            <a:off x="405606" y="3964012"/>
            <a:ext cx="7367410" cy="914400"/>
          </a:xfrm>
          <a:prstGeom prst="ellipse">
            <a:avLst/>
          </a:prstGeom>
          <a:solidFill>
            <a:schemeClr val="bg1"/>
          </a:solid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D90F81"/>
                </a:solidFill>
              </a:ln>
            </a:endParaRPr>
          </a:p>
        </p:txBody>
      </p:sp>
      <p:sp>
        <p:nvSpPr>
          <p:cNvPr id="3" name="Content Placeholder 2"/>
          <p:cNvSpPr>
            <a:spLocks noGrp="1"/>
          </p:cNvSpPr>
          <p:nvPr>
            <p:ph idx="1"/>
          </p:nvPr>
        </p:nvSpPr>
        <p:spPr>
          <a:xfrm>
            <a:off x="405606" y="2055815"/>
            <a:ext cx="7886700" cy="4351338"/>
          </a:xfrm>
        </p:spPr>
        <p:txBody>
          <a:bodyPr>
            <a:normAutofit/>
          </a:bodyPr>
          <a:lstStyle/>
          <a:p>
            <a:pPr lvl="1"/>
            <a:r>
              <a:rPr lang="fa-IR" sz="3600" dirty="0"/>
              <a:t>در موقع بیماری ماندن در منزل</a:t>
            </a:r>
          </a:p>
          <a:p>
            <a:pPr lvl="1"/>
            <a:r>
              <a:rPr lang="fa-IR" sz="3600" dirty="0"/>
              <a:t>بهداشت شخصی( شستن دست بطور مرتب، </a:t>
            </a:r>
            <a:r>
              <a:rPr lang="fa-IR" sz="3600" dirty="0" smtClean="0"/>
              <a:t>در</a:t>
            </a:r>
            <a:r>
              <a:rPr lang="fa-IR" sz="3600" dirty="0"/>
              <a:t> موقع سرفه از آستین لباسمان استفاده کنیم، </a:t>
            </a:r>
            <a:r>
              <a:rPr lang="fa-IR" sz="3600" dirty="0" smtClean="0"/>
              <a:t>و</a:t>
            </a:r>
            <a:r>
              <a:rPr lang="fa-IR" sz="3600" dirty="0"/>
              <a:t> غیره</a:t>
            </a:r>
            <a:r>
              <a:rPr lang="fa-IR" sz="3600" dirty="0" smtClean="0"/>
              <a:t>)</a:t>
            </a:r>
          </a:p>
          <a:p>
            <a:pPr lvl="1"/>
            <a:r>
              <a:rPr lang="fa-IR" sz="3600" dirty="0"/>
              <a:t>تمیز و ضدعفونی کردن سطوح</a:t>
            </a:r>
          </a:p>
          <a:p>
            <a:pPr lvl="1"/>
            <a:endParaRPr lang="fa-IR" sz="3600" dirty="0" smtClean="0"/>
          </a:p>
          <a:p>
            <a:pPr lvl="1"/>
            <a:r>
              <a:rPr lang="fa-IR" sz="3600" dirty="0" smtClean="0"/>
              <a:t>فاصله اجتماعی</a:t>
            </a:r>
            <a:endParaRPr lang="en-US" sz="3600" dirty="0" smtClean="0"/>
          </a:p>
          <a:p>
            <a:endParaRPr lang="en-US" sz="3600" dirty="0" smtClean="0"/>
          </a:p>
        </p:txBody>
      </p:sp>
      <p:sp>
        <p:nvSpPr>
          <p:cNvPr id="9" name="Slide Number Placeholder 8"/>
          <p:cNvSpPr>
            <a:spLocks noGrp="1"/>
          </p:cNvSpPr>
          <p:nvPr>
            <p:ph type="sldNum" sz="quarter" idx="12"/>
          </p:nvPr>
        </p:nvSpPr>
        <p:spPr>
          <a:xfrm>
            <a:off x="6933518" y="6356349"/>
            <a:ext cx="2057400" cy="365125"/>
          </a:xfrm>
        </p:spPr>
        <p:txBody>
          <a:bodyPr/>
          <a:lstStyle/>
          <a:p>
            <a:r>
              <a:rPr lang="en-US" dirty="0" smtClean="0"/>
              <a:t>23</a:t>
            </a:r>
            <a:endParaRPr lang="en-US" dirty="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026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5435"/>
            <a:ext cx="7886700" cy="626165"/>
          </a:xfrm>
        </p:spPr>
        <p:txBody>
          <a:bodyPr>
            <a:normAutofit fontScale="90000"/>
          </a:bodyPr>
          <a:lstStyle/>
          <a:p>
            <a:pPr algn="ctr"/>
            <a:r>
              <a:rPr lang="en-US" dirty="0" smtClean="0"/>
              <a:t/>
            </a:r>
            <a:br>
              <a:rPr lang="en-US" dirty="0" smtClean="0"/>
            </a:br>
            <a:r>
              <a:rPr lang="en-US" dirty="0"/>
              <a:t/>
            </a:r>
            <a:br>
              <a:rPr lang="en-US" dirty="0"/>
            </a:br>
            <a:r>
              <a:rPr lang="fa-IR" dirty="0" smtClean="0"/>
              <a:t>مواد ضدعفونی کننده</a:t>
            </a:r>
            <a:br>
              <a:rPr lang="fa-IR" dirty="0" smtClean="0"/>
            </a:br>
            <a:r>
              <a:rPr lang="fa-IR" dirty="0" smtClean="0"/>
              <a:t/>
            </a:r>
            <a:br>
              <a:rPr lang="fa-IR" dirty="0" smtClean="0"/>
            </a:br>
            <a:endParaRPr lang="en-US" dirty="0"/>
          </a:p>
        </p:txBody>
      </p:sp>
      <p:sp>
        <p:nvSpPr>
          <p:cNvPr id="8" name="Slide Number Placeholder 7"/>
          <p:cNvSpPr>
            <a:spLocks noGrp="1"/>
          </p:cNvSpPr>
          <p:nvPr>
            <p:ph type="sldNum" sz="quarter" idx="12"/>
          </p:nvPr>
        </p:nvSpPr>
        <p:spPr>
          <a:xfrm>
            <a:off x="6955474" y="6356349"/>
            <a:ext cx="2057400" cy="365125"/>
          </a:xfrm>
        </p:spPr>
        <p:txBody>
          <a:bodyPr/>
          <a:lstStyle/>
          <a:p>
            <a:r>
              <a:rPr lang="en-US" dirty="0" smtClean="0"/>
              <a:t>24</a:t>
            </a:r>
            <a:endParaRPr lang="en-US" dirty="0"/>
          </a:p>
        </p:txBody>
      </p:sp>
      <p:sp>
        <p:nvSpPr>
          <p:cNvPr id="3" name="Content Placeholder 2"/>
          <p:cNvSpPr>
            <a:spLocks noGrp="1"/>
          </p:cNvSpPr>
          <p:nvPr>
            <p:ph idx="1"/>
          </p:nvPr>
        </p:nvSpPr>
        <p:spPr>
          <a:xfrm>
            <a:off x="628650" y="2419644"/>
            <a:ext cx="7886700" cy="4588191"/>
          </a:xfrm>
        </p:spPr>
        <p:txBody>
          <a:bodyPr>
            <a:normAutofit/>
          </a:bodyPr>
          <a:lstStyle/>
          <a:p>
            <a:pPr marL="0" indent="0">
              <a:buNone/>
            </a:pPr>
            <a:endParaRPr lang="fa-IR" dirty="0"/>
          </a:p>
          <a:p>
            <a:pPr marL="0" indent="0">
              <a:buNone/>
            </a:pPr>
            <a:r>
              <a:rPr lang="fa-IR" smtClean="0"/>
              <a:t>ضدعفونی کننده ها(سموم ضد میکروبی)</a:t>
            </a:r>
            <a:r>
              <a:rPr lang="en-US" smtClean="0"/>
              <a:t>Disinfectants </a:t>
            </a:r>
            <a:r>
              <a:rPr lang="en-US" dirty="0" smtClean="0"/>
              <a:t>already widely used in child care settings.</a:t>
            </a:r>
          </a:p>
          <a:p>
            <a:pPr marL="0" indent="0">
              <a:buNone/>
            </a:pPr>
            <a:endParaRPr lang="en-US" dirty="0" smtClean="0"/>
          </a:p>
          <a:p>
            <a:pPr marL="0" indent="0">
              <a:buNone/>
            </a:pPr>
            <a:r>
              <a:rPr lang="en-US" dirty="0" smtClean="0"/>
              <a:t>Have you taken the Healthy Schools Act training?</a:t>
            </a:r>
          </a:p>
          <a:p>
            <a:pPr marL="0" indent="0" algn="ctr">
              <a:buNone/>
            </a:pPr>
            <a:r>
              <a:rPr lang="en-US" dirty="0">
                <a:hlinkClick r:id="rId4"/>
              </a:rPr>
              <a:t>https://apps.cdpr.ca.gov/schoolipm/</a:t>
            </a:r>
            <a:endParaRPr lang="en-US" dirty="0" smtClean="0"/>
          </a:p>
          <a:p>
            <a:endParaRPr lang="en-US" dirty="0"/>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38580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19993" y="228600"/>
            <a:ext cx="4601419" cy="5954101"/>
          </a:xfrm>
          <a:ln>
            <a:solidFill>
              <a:schemeClr val="tx1"/>
            </a:solidFill>
          </a:ln>
        </p:spPr>
      </p:pic>
      <p:sp>
        <p:nvSpPr>
          <p:cNvPr id="5" name="Slide Number Placeholder 4"/>
          <p:cNvSpPr>
            <a:spLocks noGrp="1"/>
          </p:cNvSpPr>
          <p:nvPr>
            <p:ph type="sldNum" sz="quarter" idx="12"/>
          </p:nvPr>
        </p:nvSpPr>
        <p:spPr>
          <a:xfrm>
            <a:off x="6990261" y="6338764"/>
            <a:ext cx="2057400" cy="365125"/>
          </a:xfrm>
        </p:spPr>
        <p:txBody>
          <a:bodyPr/>
          <a:lstStyle/>
          <a:p>
            <a:r>
              <a:rPr lang="en-US" dirty="0" smtClean="0"/>
              <a:t>28</a:t>
            </a:r>
            <a:endParaRPr lang="en-US" dirty="0"/>
          </a:p>
        </p:txBody>
      </p:sp>
    </p:spTree>
    <p:extLst>
      <p:ext uri="{BB962C8B-B14F-4D97-AF65-F5344CB8AC3E}">
        <p14:creationId xmlns:p14="http://schemas.microsoft.com/office/powerpoint/2010/main" val="1085847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چه فرقی بین تمیز </a:t>
            </a:r>
            <a:r>
              <a:rPr lang="fa-IR" dirty="0"/>
              <a:t>کردن</a:t>
            </a:r>
            <a:r>
              <a:rPr lang="fa-IR" dirty="0" smtClean="0"/>
              <a:t>، </a:t>
            </a:r>
            <a:r>
              <a:rPr lang="fa-IR" dirty="0"/>
              <a:t>و ضد عفونی </a:t>
            </a:r>
            <a:r>
              <a:rPr lang="fa-IR" dirty="0" smtClean="0"/>
              <a:t>کردن هست</a:t>
            </a:r>
            <a:endParaRPr lang="en-US" dirty="0"/>
          </a:p>
        </p:txBody>
      </p:sp>
      <p:sp>
        <p:nvSpPr>
          <p:cNvPr id="3" name="Content Placeholder 2"/>
          <p:cNvSpPr>
            <a:spLocks noGrp="1"/>
          </p:cNvSpPr>
          <p:nvPr>
            <p:ph idx="1"/>
          </p:nvPr>
        </p:nvSpPr>
        <p:spPr/>
        <p:txBody>
          <a:bodyPr/>
          <a:lstStyle/>
          <a:p>
            <a:pPr algn="r"/>
            <a:endParaRPr lang="fa-IR" dirty="0" smtClean="0"/>
          </a:p>
          <a:p>
            <a:pPr algn="r"/>
            <a:r>
              <a:rPr lang="fa-IR" dirty="0" smtClean="0"/>
              <a:t>تمیز </a:t>
            </a:r>
            <a:r>
              <a:rPr lang="fa-IR" dirty="0"/>
              <a:t>کردن: به </a:t>
            </a:r>
            <a:r>
              <a:rPr lang="fa-IR" dirty="0" smtClean="0"/>
              <a:t>وسیله تمیز کردن خاک، خاک از تعمیرات، چسبندگی، با صابون شستن و پاک کردن</a:t>
            </a:r>
          </a:p>
          <a:p>
            <a:pPr algn="r"/>
            <a:r>
              <a:rPr lang="fa-IR" dirty="0" smtClean="0"/>
              <a:t>ضدعفونی: برای کشتن تمام میکروبها روی سطوح سخت و خراب نشدنی</a:t>
            </a:r>
          </a:p>
          <a:p>
            <a:endParaRPr lang="en-US" dirty="0"/>
          </a:p>
        </p:txBody>
      </p:sp>
      <p:sp>
        <p:nvSpPr>
          <p:cNvPr id="4" name="Slide Number Placeholder 3"/>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795118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773" y="259618"/>
            <a:ext cx="7886700" cy="1325563"/>
          </a:xfrm>
        </p:spPr>
        <p:txBody>
          <a:bodyPr/>
          <a:lstStyle/>
          <a:p>
            <a:pPr algn="r"/>
            <a:r>
              <a:rPr lang="fa-IR" dirty="0" smtClean="0"/>
              <a:t>با خانواده ها درارتباط باشید</a:t>
            </a:r>
            <a:endParaRPr lang="en-US" dirty="0"/>
          </a:p>
        </p:txBody>
      </p:sp>
      <p:sp>
        <p:nvSpPr>
          <p:cNvPr id="3" name="Content Placeholder 2"/>
          <p:cNvSpPr>
            <a:spLocks noGrp="1"/>
          </p:cNvSpPr>
          <p:nvPr>
            <p:ph idx="1"/>
          </p:nvPr>
        </p:nvSpPr>
        <p:spPr/>
        <p:txBody>
          <a:bodyPr/>
          <a:lstStyle/>
          <a:p>
            <a:pPr marL="0" indent="0" algn="r">
              <a:buNone/>
            </a:pPr>
            <a:endParaRPr lang="fa-IR" dirty="0" smtClean="0"/>
          </a:p>
          <a:p>
            <a:pPr marL="0" indent="0" algn="r">
              <a:buNone/>
            </a:pPr>
            <a:r>
              <a:rPr lang="fa-IR" dirty="0" smtClean="0"/>
              <a:t>اطلاعات اضطراری را هر روز برای اخبار جدید چک کنید</a:t>
            </a:r>
          </a:p>
          <a:p>
            <a:pPr marL="0" indent="0" algn="r">
              <a:buNone/>
            </a:pPr>
            <a:r>
              <a:rPr lang="fa-IR" dirty="0" smtClean="0"/>
              <a:t>والدین را درمورد قوانین مربوط به پاندومی کوید19 مطلع سازید</a:t>
            </a:r>
          </a:p>
          <a:p>
            <a:pPr marL="0" indent="0" algn="r">
              <a:buNone/>
            </a:pPr>
            <a:r>
              <a:rPr lang="fa-IR" dirty="0" smtClean="0"/>
              <a:t>از کسانیکه با شما کار میکنند، و والدین بخواهید در صورت تشخیص به کوید 19 بلافاصله به شما اطلاع بدهند</a:t>
            </a:r>
            <a:endParaRPr lang="en-US" dirty="0"/>
          </a:p>
          <a:p>
            <a:endParaRPr lang="en-US" dirty="0"/>
          </a:p>
        </p:txBody>
      </p:sp>
      <p:sp>
        <p:nvSpPr>
          <p:cNvPr id="4" name="Slide Number Placeholder 3"/>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2889390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912" y="388572"/>
            <a:ext cx="7886700" cy="1325563"/>
          </a:xfrm>
        </p:spPr>
        <p:txBody>
          <a:bodyPr/>
          <a:lstStyle/>
          <a:p>
            <a:pPr algn="ctr"/>
            <a:r>
              <a:rPr lang="fa-IR" dirty="0"/>
              <a:t>چه سطحی باید تمیز شود؟</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اسباب بازی ها</a:t>
            </a:r>
            <a:endParaRPr lang="fa-IR" dirty="0"/>
          </a:p>
          <a:p>
            <a:pPr algn="r" rtl="1"/>
            <a:r>
              <a:rPr lang="fa-IR" dirty="0"/>
              <a:t>ملافه</a:t>
            </a:r>
          </a:p>
          <a:p>
            <a:pPr algn="r" rtl="1"/>
            <a:r>
              <a:rPr lang="fa-IR" dirty="0"/>
              <a:t>طبقه</a:t>
            </a:r>
          </a:p>
          <a:p>
            <a:pPr algn="r" rtl="1"/>
            <a:r>
              <a:rPr lang="fa-IR" dirty="0"/>
              <a:t>لباس (از جمله کلاه)</a:t>
            </a:r>
          </a:p>
          <a:p>
            <a:pPr algn="r" rtl="1"/>
            <a:r>
              <a:rPr lang="fa-IR" dirty="0"/>
              <a:t>کابینت، و تشک</a:t>
            </a:r>
          </a:p>
          <a:p>
            <a:pPr algn="r" rtl="1"/>
            <a:r>
              <a:rPr lang="fa-IR" dirty="0"/>
              <a:t>وسایل بازی</a:t>
            </a:r>
          </a:p>
          <a:p>
            <a:pPr algn="r" rtl="1"/>
            <a:r>
              <a:rPr lang="fa-IR" dirty="0"/>
              <a:t>یخچال ها</a:t>
            </a:r>
          </a:p>
          <a:p>
            <a:pPr algn="r" rtl="1"/>
            <a:r>
              <a:rPr lang="fa-IR" dirty="0"/>
              <a:t>تمام سطوح قبل از ضدعفونی کردن بعد از ضدعفونی </a:t>
            </a:r>
            <a:r>
              <a:rPr lang="fa-IR" dirty="0" smtClean="0"/>
              <a:t>کردن باید تمییز شوند.</a:t>
            </a:r>
            <a:endParaRPr lang="en-US" dirty="0"/>
          </a:p>
          <a:p>
            <a:endParaRPr lang="en-US" dirty="0"/>
          </a:p>
        </p:txBody>
      </p:sp>
      <p:sp>
        <p:nvSpPr>
          <p:cNvPr id="4" name="Slide Number Placeholder 3"/>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1941218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از موادی استفاده کنید که برای افراد و محیط زیست بهتر باشد.</a:t>
            </a:r>
            <a:endParaRPr lang="en-US" dirty="0"/>
          </a:p>
        </p:txBody>
      </p:sp>
      <p:sp>
        <p:nvSpPr>
          <p:cNvPr id="3" name="Content Placeholder 2"/>
          <p:cNvSpPr>
            <a:spLocks noGrp="1"/>
          </p:cNvSpPr>
          <p:nvPr>
            <p:ph idx="1"/>
          </p:nvPr>
        </p:nvSpPr>
        <p:spPr/>
        <p:txBody>
          <a:bodyPr/>
          <a:lstStyle/>
          <a:p>
            <a:pPr algn="r"/>
            <a:endParaRPr lang="fa-IR" dirty="0" smtClean="0"/>
          </a:p>
          <a:p>
            <a:pPr marL="0" indent="0" algn="r">
              <a:buNone/>
            </a:pPr>
            <a:r>
              <a:rPr lang="fa-IR" dirty="0" smtClean="0"/>
              <a:t>به یاد داشته باشید کودکان به مواد شیمیایی و گازها حساستر هستند بخاطر اینکه در حال رشد و تکامل هستند. بدنهای کوچک آنها زمان بیشتری برای شکستن مواد سمی لازم دارد، و آنها دوبرابر ما بخاطر جسم کوچکشان نفس میکشند. پوست آنها نرمتر،  حساستر، ومجرای تنفسی کوچکتری دارند.</a:t>
            </a:r>
          </a:p>
          <a:p>
            <a:pPr algn="r"/>
            <a:r>
              <a:rPr lang="fa-IR" dirty="0" smtClean="0"/>
              <a:t>آنها بیشتر زمان در روز را روی زمین جاییکه بیشتر جرم و مواد شیمیایی جمع میشود بسر میبرند.</a:t>
            </a:r>
            <a:r>
              <a:rPr lang="en-US" dirty="0" smtClean="0"/>
              <a:t> </a:t>
            </a:r>
            <a:r>
              <a:rPr lang="fa-IR" dirty="0" smtClean="0"/>
              <a:t> </a:t>
            </a:r>
            <a:endParaRPr lang="en-US" dirty="0"/>
          </a:p>
        </p:txBody>
      </p:sp>
      <p:sp>
        <p:nvSpPr>
          <p:cNvPr id="4" name="Slide Number Placeholder 3"/>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1247905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چه سطوحی باید ضد عفونی شود؟</a:t>
            </a:r>
            <a:r>
              <a:rPr lang="en-US" dirty="0" smtClean="0"/>
              <a:t> </a:t>
            </a:r>
            <a:r>
              <a:rPr lang="en-US" dirty="0" err="1" smtClean="0"/>
              <a:t>Disinfict</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t>چشمه نوشیدن</a:t>
            </a:r>
            <a:endParaRPr lang="fa-IR" dirty="0"/>
          </a:p>
          <a:p>
            <a:pPr algn="r" rtl="1"/>
            <a:r>
              <a:rPr lang="fa-IR" dirty="0"/>
              <a:t>درب و دستگیره </a:t>
            </a:r>
            <a:r>
              <a:rPr lang="fa-IR" dirty="0" smtClean="0"/>
              <a:t>کابینت</a:t>
            </a:r>
            <a:endParaRPr lang="fa-IR" dirty="0"/>
          </a:p>
          <a:p>
            <a:pPr algn="r" rtl="1"/>
            <a:r>
              <a:rPr lang="fa-IR" dirty="0"/>
              <a:t>تشناب یا توالت وقسمتی که برای عوض کردن پوشک:</a:t>
            </a:r>
          </a:p>
          <a:p>
            <a:pPr algn="r" rtl="1"/>
            <a:r>
              <a:rPr lang="fa-IR" dirty="0"/>
              <a:t>میزی که پوشک عوض میشه و سطل پوشک (دای پر)</a:t>
            </a:r>
          </a:p>
          <a:p>
            <a:pPr algn="r" rtl="1"/>
            <a:r>
              <a:rPr lang="fa-IR" dirty="0"/>
              <a:t>سطح تشناب و یا توالت </a:t>
            </a:r>
          </a:p>
          <a:p>
            <a:pPr algn="r" rtl="1"/>
            <a:r>
              <a:rPr lang="fa-IR" dirty="0"/>
              <a:t>تشناب کوچک برای طفلهای کوچولو</a:t>
            </a:r>
          </a:p>
          <a:p>
            <a:pPr algn="r" rtl="1"/>
            <a:r>
              <a:rPr lang="fa-IR" dirty="0"/>
              <a:t>سینک ظرفشویی و شیر آب گرم و سرد</a:t>
            </a:r>
          </a:p>
          <a:p>
            <a:pPr algn="r" rtl="1"/>
            <a:r>
              <a:rPr lang="fa-IR" dirty="0"/>
              <a:t>توالت</a:t>
            </a:r>
          </a:p>
          <a:p>
            <a:pPr algn="r" rtl="1"/>
            <a:r>
              <a:rPr lang="fa-IR" dirty="0"/>
              <a:t>کف زمین توالت یا تشناب</a:t>
            </a:r>
          </a:p>
        </p:txBody>
      </p:sp>
      <p:sp>
        <p:nvSpPr>
          <p:cNvPr id="4" name="Slide Number Placeholder 3"/>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2039134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برای ضدعفونی کردن چه محصولی باید </a:t>
            </a:r>
            <a:r>
              <a:rPr lang="fa-IR" dirty="0" smtClean="0"/>
              <a:t>استفاده کنم؟</a:t>
            </a:r>
            <a:endParaRPr lang="en-US" dirty="0"/>
          </a:p>
        </p:txBody>
      </p:sp>
      <p:sp>
        <p:nvSpPr>
          <p:cNvPr id="3" name="Content Placeholder 2"/>
          <p:cNvSpPr>
            <a:spLocks noGrp="1"/>
          </p:cNvSpPr>
          <p:nvPr>
            <p:ph idx="1"/>
          </p:nvPr>
        </p:nvSpPr>
        <p:spPr/>
        <p:txBody>
          <a:bodyPr/>
          <a:lstStyle/>
          <a:p>
            <a:pPr algn="r" rtl="1"/>
            <a:endParaRPr lang="fa-IR" dirty="0" smtClean="0"/>
          </a:p>
          <a:p>
            <a:pPr algn="r" rtl="1"/>
            <a:r>
              <a:rPr lang="fa-IR" dirty="0" smtClean="0"/>
              <a:t>محصولی که حفاظت محیط زیست آنرا تایید میکند   </a:t>
            </a:r>
            <a:r>
              <a:rPr lang="en-US" dirty="0"/>
              <a:t>(EPA)  </a:t>
            </a:r>
            <a:r>
              <a:rPr lang="fa-IR" dirty="0"/>
              <a:t> محصولات ضد میکروبی از طرف حفاظت محیط زیست باید ثبت شده باشد</a:t>
            </a:r>
          </a:p>
          <a:p>
            <a:pPr algn="r" rtl="1"/>
            <a:r>
              <a:rPr lang="fa-IR" dirty="0"/>
              <a:t>برچسب هر محصولی را که استفاده میکنید به شماره </a:t>
            </a:r>
            <a:r>
              <a:rPr lang="en-US" dirty="0"/>
              <a:t>EPA </a:t>
            </a:r>
            <a:r>
              <a:rPr lang="fa-IR" dirty="0"/>
              <a:t>آن دقت کنید</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1946828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1</a:t>
            </a:r>
            <a:endParaRPr lang="en-US" dirty="0"/>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563" y="1959270"/>
            <a:ext cx="7886700" cy="3436347"/>
          </a:xfrm>
          <a:solidFill>
            <a:srgbClr val="8DC67D"/>
          </a:solidFill>
          <a:ln>
            <a:solidFill>
              <a:srgbClr val="D90F81"/>
            </a:solidFill>
          </a:ln>
        </p:spPr>
      </p:pic>
    </p:spTree>
    <p:extLst>
      <p:ext uri="{BB962C8B-B14F-4D97-AF65-F5344CB8AC3E}">
        <p14:creationId xmlns:p14="http://schemas.microsoft.com/office/powerpoint/2010/main" val="1299262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برچسب روی مواد قانون هست</a:t>
            </a:r>
            <a:endParaRPr lang="en-US" dirty="0"/>
          </a:p>
        </p:txBody>
      </p:sp>
      <p:sp>
        <p:nvSpPr>
          <p:cNvPr id="3" name="Content Placeholder 2"/>
          <p:cNvSpPr>
            <a:spLocks noGrp="1"/>
          </p:cNvSpPr>
          <p:nvPr>
            <p:ph idx="1"/>
          </p:nvPr>
        </p:nvSpPr>
        <p:spPr/>
        <p:txBody>
          <a:bodyPr/>
          <a:lstStyle/>
          <a:p>
            <a:pPr marL="0" indent="0" algn="r" rtl="1">
              <a:buNone/>
            </a:pPr>
            <a:endParaRPr lang="fa-IR" smtClean="0"/>
          </a:p>
          <a:p>
            <a:pPr marL="0" indent="0" algn="r" rtl="1">
              <a:buNone/>
            </a:pPr>
            <a:r>
              <a:rPr lang="fa-IR" smtClean="0"/>
              <a:t>همیشه </a:t>
            </a:r>
            <a:r>
              <a:rPr lang="fa-IR" dirty="0"/>
              <a:t>طبق دستورالعمل که بر روی برچسب </a:t>
            </a:r>
            <a:r>
              <a:rPr lang="fa-IR" dirty="0" smtClean="0"/>
              <a:t>ضدعفونی</a:t>
            </a:r>
            <a:r>
              <a:rPr lang="en-US" dirty="0" smtClean="0"/>
              <a:t> </a:t>
            </a:r>
            <a:r>
              <a:rPr lang="fa-IR" dirty="0" smtClean="0"/>
              <a:t> </a:t>
            </a:r>
            <a:r>
              <a:rPr lang="fa-IR" dirty="0"/>
              <a:t>نوشته عمل کنید.</a:t>
            </a:r>
          </a:p>
          <a:p>
            <a:pPr marL="0" indent="0" algn="r" rtl="1">
              <a:buNone/>
            </a:pPr>
            <a:r>
              <a:rPr lang="fa-IR" dirty="0"/>
              <a:t>آیا شما نیاز به مخلوط کردن محصول با آب دارید؟</a:t>
            </a:r>
          </a:p>
          <a:p>
            <a:pPr marL="0" indent="0" algn="r" rtl="1">
              <a:buNone/>
            </a:pPr>
            <a:r>
              <a:rPr lang="fa-IR" dirty="0"/>
              <a:t>چه مدت باید محصول روی سطح باشد؟ (زمان ماندگاری)</a:t>
            </a:r>
          </a:p>
          <a:p>
            <a:pPr marL="0" indent="0" algn="r" rtl="1">
              <a:buNone/>
            </a:pPr>
            <a:r>
              <a:rPr lang="fa-IR" dirty="0"/>
              <a:t>آیا استفاده از این محصول در سطوح مواد غذایی مناسب است؟</a:t>
            </a:r>
          </a:p>
          <a:p>
            <a:pPr marL="0" indent="0" algn="r" rtl="1">
              <a:buNone/>
            </a:pPr>
            <a:r>
              <a:rPr lang="fa-IR" dirty="0"/>
              <a:t>آیا شما نیاز به شستشو بعد از استفاده محصول دارید؟</a:t>
            </a:r>
            <a:endParaRPr lang="en-US" dirty="0"/>
          </a:p>
          <a:p>
            <a:endParaRPr lang="en-US" dirty="0"/>
          </a:p>
        </p:txBody>
      </p:sp>
      <p:sp>
        <p:nvSpPr>
          <p:cNvPr id="4" name="Slide Number Placeholder 3"/>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417018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1</a:t>
            </a:r>
            <a:endParaRPr lang="en-US" dirty="0"/>
          </a:p>
        </p:txBody>
      </p:sp>
      <p:pic>
        <p:nvPicPr>
          <p:cNvPr id="5" name="Content Placeholder 4"/>
          <p:cNvPicPr>
            <a:picLocks noGrp="1" noChangeAspect="1"/>
          </p:cNvPicPr>
          <p:nvPr>
            <p:ph idx="1"/>
          </p:nvPr>
        </p:nvPicPr>
        <p:blipFill>
          <a:blip r:embed="rId2"/>
          <a:stretch>
            <a:fillRect/>
          </a:stretch>
        </p:blipFill>
        <p:spPr>
          <a:xfrm>
            <a:off x="831533" y="2458244"/>
            <a:ext cx="7604760" cy="2438400"/>
          </a:xfrm>
          <a:prstGeom prst="rect">
            <a:avLst/>
          </a:prstGeom>
        </p:spPr>
      </p:pic>
    </p:spTree>
    <p:extLst>
      <p:ext uri="{BB962C8B-B14F-4D97-AF65-F5344CB8AC3E}">
        <p14:creationId xmlns:p14="http://schemas.microsoft.com/office/powerpoint/2010/main" val="397506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1</a:t>
            </a:r>
            <a:endParaRPr lang="en-US" dirty="0"/>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0964" y="1620044"/>
            <a:ext cx="7705898" cy="4114800"/>
          </a:xfrm>
        </p:spPr>
      </p:pic>
    </p:spTree>
    <p:extLst>
      <p:ext uri="{BB962C8B-B14F-4D97-AF65-F5344CB8AC3E}">
        <p14:creationId xmlns:p14="http://schemas.microsoft.com/office/powerpoint/2010/main" val="3531354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dirty="0"/>
              <a:t>محصولات ایمن تر را برای ضدعفونی کردن و ضدعفونی کردن انتخاب کنید</a:t>
            </a:r>
            <a:endParaRPr lang="en-US" dirty="0"/>
          </a:p>
        </p:txBody>
      </p:sp>
      <p:sp>
        <p:nvSpPr>
          <p:cNvPr id="3" name="Content Placeholder 2"/>
          <p:cNvSpPr>
            <a:spLocks noGrp="1"/>
          </p:cNvSpPr>
          <p:nvPr>
            <p:ph sz="half" idx="1"/>
          </p:nvPr>
        </p:nvSpPr>
        <p:spPr/>
        <p:txBody>
          <a:bodyPr>
            <a:normAutofit fontScale="92500" lnSpcReduction="10000"/>
          </a:bodyPr>
          <a:lstStyle/>
          <a:p>
            <a:pPr marL="0" indent="0" algn="r" rtl="1">
              <a:buNone/>
            </a:pPr>
            <a:r>
              <a:rPr lang="fa-IR" dirty="0"/>
              <a:t>برنامه آزمایشی محیط زیست (</a:t>
            </a:r>
            <a:r>
              <a:rPr lang="en-US" dirty="0"/>
              <a:t>EPA)</a:t>
            </a:r>
          </a:p>
          <a:p>
            <a:pPr marL="0" indent="0" algn="r" rtl="1">
              <a:buNone/>
            </a:pPr>
            <a:r>
              <a:rPr lang="fa-IR" dirty="0"/>
              <a:t>استانداردها را برای مواد تشکیل می دهد و محصولات ضد میکروبی را برای سلامتی انسان و محیط زیست ارزیابی می کند. برای فهرستی از محصولات ایمن:</a:t>
            </a:r>
            <a:r>
              <a:rPr lang="en-US" dirty="0" smtClean="0">
                <a:hlinkClick r:id="rId4"/>
              </a:rPr>
              <a:t>https</a:t>
            </a:r>
            <a:r>
              <a:rPr lang="en-US" dirty="0">
                <a:hlinkClick r:id="rId4"/>
              </a:rPr>
              <a:t>://</a:t>
            </a:r>
            <a:r>
              <a:rPr lang="en-US" dirty="0" smtClean="0">
                <a:hlinkClick r:id="rId4"/>
              </a:rPr>
              <a:t>www.epa.gov/pesticide-labels/design-environment-antimicrobial-pesticide-pilot-project-moving-toward-green-end</a:t>
            </a:r>
            <a:endParaRPr lang="en-US" dirty="0" smtClean="0"/>
          </a:p>
          <a:p>
            <a:pPr marL="0" indent="0">
              <a:buNone/>
            </a:pP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89227507"/>
              </p:ext>
            </p:extLst>
          </p:nvPr>
        </p:nvGraphicFramePr>
        <p:xfrm>
          <a:off x="4953000" y="1564819"/>
          <a:ext cx="3009900" cy="4379931"/>
        </p:xfrm>
        <a:graphic>
          <a:graphicData uri="http://schemas.openxmlformats.org/drawingml/2006/table">
            <a:tbl>
              <a:tblPr/>
              <a:tblGrid>
                <a:gridCol w="3009900">
                  <a:extLst>
                    <a:ext uri="{9D8B030D-6E8A-4147-A177-3AD203B41FA5}">
                      <a16:colId xmlns:a16="http://schemas.microsoft.com/office/drawing/2014/main" xmlns="" val="20000"/>
                    </a:ext>
                  </a:extLst>
                </a:gridCol>
              </a:tblGrid>
              <a:tr h="547816">
                <a:tc>
                  <a:txBody>
                    <a:bodyPr/>
                    <a:lstStyle/>
                    <a:p>
                      <a:pPr algn="r" rtl="1"/>
                      <a:r>
                        <a:rPr lang="fa-IR" sz="2000" b="1" dirty="0" smtClean="0"/>
                        <a:t>مواد پایدارتر:</a:t>
                      </a:r>
                      <a:endParaRPr lang="en-US" sz="2000" b="1" dirty="0"/>
                    </a:p>
                  </a:txBody>
                  <a:tcPr marL="44873" marR="44873" marT="22437" marB="22437" anchor="ctr">
                    <a:lnL>
                      <a:noFill/>
                    </a:lnL>
                    <a:lnR>
                      <a:noFill/>
                    </a:lnR>
                    <a:lnT>
                      <a:noFill/>
                    </a:lnT>
                    <a:lnB>
                      <a:noFill/>
                    </a:lnB>
                  </a:tcPr>
                </a:tc>
                <a:extLst>
                  <a:ext uri="{0D108BD9-81ED-4DB2-BD59-A6C34878D82A}">
                    <a16:rowId xmlns:a16="http://schemas.microsoft.com/office/drawing/2014/main" xmlns="" val="10000"/>
                  </a:ext>
                </a:extLst>
              </a:tr>
              <a:tr h="547445">
                <a:tc>
                  <a:txBody>
                    <a:bodyPr/>
                    <a:lstStyle/>
                    <a:p>
                      <a:pPr algn="r" rtl="1"/>
                      <a:r>
                        <a:rPr lang="fa-IR" sz="2000" dirty="0" smtClean="0"/>
                        <a:t>اسید سیتریک</a:t>
                      </a:r>
                      <a:endParaRPr lang="en-US" sz="2000" dirty="0"/>
                    </a:p>
                  </a:txBody>
                  <a:tcPr marL="44873" marR="44873" marT="22437" marB="22437" anchor="ctr">
                    <a:lnL>
                      <a:noFill/>
                    </a:lnL>
                    <a:lnR>
                      <a:noFill/>
                    </a:lnR>
                    <a:lnT>
                      <a:noFill/>
                    </a:lnT>
                    <a:lnB>
                      <a:noFill/>
                    </a:lnB>
                  </a:tcPr>
                </a:tc>
                <a:extLst>
                  <a:ext uri="{0D108BD9-81ED-4DB2-BD59-A6C34878D82A}">
                    <a16:rowId xmlns:a16="http://schemas.microsoft.com/office/drawing/2014/main" xmlns="" val="10001"/>
                  </a:ext>
                </a:extLst>
              </a:tr>
              <a:tr h="547445">
                <a:tc>
                  <a:txBody>
                    <a:bodyPr/>
                    <a:lstStyle/>
                    <a:p>
                      <a:pPr algn="r" rtl="1"/>
                      <a:r>
                        <a:rPr lang="fa-IR" sz="2000" dirty="0" smtClean="0"/>
                        <a:t>آب اکسیژنه</a:t>
                      </a:r>
                      <a:endParaRPr lang="en-US" sz="2000" dirty="0"/>
                    </a:p>
                  </a:txBody>
                  <a:tcPr marL="44873" marR="44873" marT="22437" marB="22437" anchor="ctr">
                    <a:lnL>
                      <a:noFill/>
                    </a:lnL>
                    <a:lnR>
                      <a:noFill/>
                    </a:lnR>
                    <a:lnT>
                      <a:noFill/>
                    </a:lnT>
                    <a:lnB>
                      <a:noFill/>
                    </a:lnB>
                  </a:tcPr>
                </a:tc>
                <a:extLst>
                  <a:ext uri="{0D108BD9-81ED-4DB2-BD59-A6C34878D82A}">
                    <a16:rowId xmlns:a16="http://schemas.microsoft.com/office/drawing/2014/main" xmlns="" val="10002"/>
                  </a:ext>
                </a:extLst>
              </a:tr>
              <a:tr h="547445">
                <a:tc>
                  <a:txBody>
                    <a:bodyPr/>
                    <a:lstStyle/>
                    <a:p>
                      <a:pPr algn="r" rtl="1"/>
                      <a:r>
                        <a:rPr lang="fa-IR" sz="2000" dirty="0" smtClean="0"/>
                        <a:t>اسید لاکتیک </a:t>
                      </a:r>
                      <a:r>
                        <a:rPr lang="en-US" sz="2000" dirty="0" smtClean="0"/>
                        <a:t>L</a:t>
                      </a:r>
                      <a:endParaRPr lang="en-US" sz="2000" dirty="0"/>
                    </a:p>
                  </a:txBody>
                  <a:tcPr marL="44873" marR="44873" marT="22437" marB="22437" anchor="ctr">
                    <a:lnL>
                      <a:noFill/>
                    </a:lnL>
                    <a:lnR>
                      <a:noFill/>
                    </a:lnR>
                    <a:lnT>
                      <a:noFill/>
                    </a:lnT>
                    <a:lnB>
                      <a:noFill/>
                    </a:lnB>
                  </a:tcPr>
                </a:tc>
                <a:extLst>
                  <a:ext uri="{0D108BD9-81ED-4DB2-BD59-A6C34878D82A}">
                    <a16:rowId xmlns:a16="http://schemas.microsoft.com/office/drawing/2014/main" xmlns="" val="10003"/>
                  </a:ext>
                </a:extLst>
              </a:tr>
              <a:tr h="547445">
                <a:tc>
                  <a:txBody>
                    <a:bodyPr/>
                    <a:lstStyle/>
                    <a:p>
                      <a:pPr algn="r" rtl="1"/>
                      <a:r>
                        <a:rPr lang="fa-IR" sz="2000" dirty="0" smtClean="0"/>
                        <a:t>اتانول</a:t>
                      </a:r>
                      <a:endParaRPr lang="en-US" sz="2000" dirty="0"/>
                    </a:p>
                  </a:txBody>
                  <a:tcPr marL="44873" marR="44873" marT="22437" marB="22437" anchor="ctr">
                    <a:lnL>
                      <a:noFill/>
                    </a:lnL>
                    <a:lnR>
                      <a:noFill/>
                    </a:lnR>
                    <a:lnT>
                      <a:noFill/>
                    </a:lnT>
                    <a:lnB>
                      <a:noFill/>
                    </a:lnB>
                  </a:tcPr>
                </a:tc>
                <a:extLst>
                  <a:ext uri="{0D108BD9-81ED-4DB2-BD59-A6C34878D82A}">
                    <a16:rowId xmlns:a16="http://schemas.microsoft.com/office/drawing/2014/main" xmlns="" val="10004"/>
                  </a:ext>
                </a:extLst>
              </a:tr>
              <a:tr h="547445">
                <a:tc>
                  <a:txBody>
                    <a:bodyPr/>
                    <a:lstStyle/>
                    <a:p>
                      <a:pPr algn="r" rtl="1"/>
                      <a:r>
                        <a:rPr lang="fa-IR" sz="2000" dirty="0" smtClean="0"/>
                        <a:t>ایزوپروپانول</a:t>
                      </a:r>
                      <a:endParaRPr lang="en-US" sz="2000" dirty="0"/>
                    </a:p>
                  </a:txBody>
                  <a:tcPr marL="44873" marR="44873" marT="22437" marB="22437" anchor="ctr">
                    <a:lnL>
                      <a:noFill/>
                    </a:lnL>
                    <a:lnR>
                      <a:noFill/>
                    </a:lnR>
                    <a:lnT>
                      <a:noFill/>
                    </a:lnT>
                    <a:lnB>
                      <a:noFill/>
                    </a:lnB>
                  </a:tcPr>
                </a:tc>
                <a:extLst>
                  <a:ext uri="{0D108BD9-81ED-4DB2-BD59-A6C34878D82A}">
                    <a16:rowId xmlns:a16="http://schemas.microsoft.com/office/drawing/2014/main" xmlns="" val="10005"/>
                  </a:ext>
                </a:extLst>
              </a:tr>
              <a:tr h="547445">
                <a:tc>
                  <a:txBody>
                    <a:bodyPr/>
                    <a:lstStyle/>
                    <a:p>
                      <a:pPr algn="r" rtl="1"/>
                      <a:r>
                        <a:rPr lang="fa-IR" sz="2000" u="none" dirty="0" smtClean="0">
                          <a:solidFill>
                            <a:srgbClr val="00347D"/>
                          </a:solidFill>
                        </a:rPr>
                        <a:t>اسید پراکسیک استیک</a:t>
                      </a:r>
                      <a:endParaRPr lang="en-US" sz="2000" u="none" dirty="0">
                        <a:solidFill>
                          <a:srgbClr val="00347D"/>
                        </a:solidFill>
                      </a:endParaRPr>
                    </a:p>
                  </a:txBody>
                  <a:tcPr marL="44873" marR="44873" marT="22437" marB="22437" anchor="ctr">
                    <a:lnL>
                      <a:noFill/>
                    </a:lnL>
                    <a:lnR>
                      <a:noFill/>
                    </a:lnR>
                    <a:lnT>
                      <a:noFill/>
                    </a:lnT>
                    <a:lnB>
                      <a:noFill/>
                    </a:lnB>
                  </a:tcPr>
                </a:tc>
                <a:extLst>
                  <a:ext uri="{0D108BD9-81ED-4DB2-BD59-A6C34878D82A}">
                    <a16:rowId xmlns:a16="http://schemas.microsoft.com/office/drawing/2014/main" xmlns="" val="10006"/>
                  </a:ext>
                </a:extLst>
              </a:tr>
              <a:tr h="547445">
                <a:tc>
                  <a:txBody>
                    <a:bodyPr/>
                    <a:lstStyle/>
                    <a:p>
                      <a:pPr algn="r" rtl="1"/>
                      <a:r>
                        <a:rPr lang="fa-IR" sz="2000" dirty="0" smtClean="0"/>
                        <a:t>بیسولفات سدیم</a:t>
                      </a:r>
                      <a:endParaRPr lang="en-US" sz="2000" dirty="0"/>
                    </a:p>
                  </a:txBody>
                  <a:tcPr marL="44873" marR="44873" marT="22437" marB="22437" anchor="ctr">
                    <a:lnL>
                      <a:noFill/>
                    </a:lnL>
                    <a:lnR>
                      <a:noFill/>
                    </a:lnR>
                    <a:lnT>
                      <a:noFill/>
                    </a:lnT>
                    <a:lnB>
                      <a:noFill/>
                    </a:lnB>
                  </a:tcPr>
                </a:tc>
                <a:extLst>
                  <a:ext uri="{0D108BD9-81ED-4DB2-BD59-A6C34878D82A}">
                    <a16:rowId xmlns:a16="http://schemas.microsoft.com/office/drawing/2014/main" xmlns="" val="10007"/>
                  </a:ext>
                </a:extLst>
              </a:tr>
            </a:tbl>
          </a:graphicData>
        </a:graphic>
      </p:graphicFrame>
    </p:spTree>
    <p:custDataLst>
      <p:tags r:id="rId1"/>
    </p:custDataLst>
    <p:extLst>
      <p:ext uri="{BB962C8B-B14F-4D97-AF65-F5344CB8AC3E}">
        <p14:creationId xmlns:p14="http://schemas.microsoft.com/office/powerpoint/2010/main" val="19932116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0439"/>
            <a:ext cx="7886700" cy="1325563"/>
          </a:xfrm>
        </p:spPr>
        <p:txBody>
          <a:bodyPr/>
          <a:lstStyle/>
          <a:p>
            <a:pPr algn="ctr"/>
            <a:r>
              <a:rPr lang="en-US" dirty="0" smtClean="0"/>
              <a:t>Ingredients Statement</a:t>
            </a:r>
            <a:endParaRPr lang="en-US" dirty="0"/>
          </a:p>
        </p:txBody>
      </p:sp>
      <p:pic>
        <p:nvPicPr>
          <p:cNvPr id="7" name="Picture 2" descr="Ingredients in disinfecting Clorox wi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099" y="2146300"/>
            <a:ext cx="3169429" cy="3025096"/>
          </a:xfrm>
          <a:prstGeom prst="rect">
            <a:avLst/>
          </a:prstGeom>
          <a:noFill/>
          <a:ln w="76200">
            <a:solidFill>
              <a:srgbClr val="F7941E"/>
            </a:solidFill>
          </a:ln>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a:xfrm>
            <a:off x="7005170" y="6356349"/>
            <a:ext cx="2057400" cy="365125"/>
          </a:xfrm>
        </p:spPr>
        <p:txBody>
          <a:bodyPr/>
          <a:lstStyle/>
          <a:p>
            <a:r>
              <a:rPr lang="en-US" dirty="0" smtClean="0"/>
              <a:t>35</a:t>
            </a:r>
            <a:endParaRPr lang="en-US" dirty="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10791" t="3328" r="10492" b="10343"/>
          <a:stretch/>
        </p:blipFill>
        <p:spPr>
          <a:xfrm>
            <a:off x="4523899" y="2146300"/>
            <a:ext cx="3680301" cy="3025096"/>
          </a:xfrm>
          <a:prstGeom prst="rect">
            <a:avLst/>
          </a:prstGeom>
          <a:solidFill>
            <a:srgbClr val="0072BC"/>
          </a:solidFill>
          <a:ln w="76200">
            <a:solidFill>
              <a:schemeClr val="tx1"/>
            </a:solidFill>
          </a:ln>
        </p:spPr>
      </p:pic>
    </p:spTree>
    <p:custDataLst>
      <p:tags r:id="rId1"/>
    </p:custDataLst>
    <p:extLst>
      <p:ext uri="{BB962C8B-B14F-4D97-AF65-F5344CB8AC3E}">
        <p14:creationId xmlns:p14="http://schemas.microsoft.com/office/powerpoint/2010/main" val="1385399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با اداره بهداشت عمومی محلی خود در تماس باشید</a:t>
            </a:r>
            <a:endParaRPr lang="en-US" dirty="0"/>
          </a:p>
        </p:txBody>
      </p:sp>
      <p:sp>
        <p:nvSpPr>
          <p:cNvPr id="3" name="Content Placeholder 2"/>
          <p:cNvSpPr>
            <a:spLocks noGrp="1"/>
          </p:cNvSpPr>
          <p:nvPr>
            <p:ph idx="1"/>
          </p:nvPr>
        </p:nvSpPr>
        <p:spPr>
          <a:xfrm>
            <a:off x="700034" y="1690689"/>
            <a:ext cx="7886700" cy="4351338"/>
          </a:xfrm>
        </p:spPr>
        <p:txBody>
          <a:bodyPr>
            <a:normAutofit/>
          </a:bodyPr>
          <a:lstStyle/>
          <a:p>
            <a:pPr algn="r"/>
            <a:r>
              <a:rPr lang="fa-IR" dirty="0" smtClean="0"/>
              <a:t>اگر یکی از کارکنان، اطفال، ویا خانواده هایشان به بیماری کوید 19 مبتلا شدند بلافاصله به اداره بهداشت محلی اطلاع بدهید</a:t>
            </a:r>
          </a:p>
          <a:p>
            <a:pPr algn="r"/>
            <a:r>
              <a:rPr lang="fa-IR" dirty="0" smtClean="0"/>
              <a:t>اداره بهداشت محلی، شما را در مورد اینکه چه کاری باید انجام دهید راهنمایی میکند، اگر لازم هست کودکستان بسته شود و یا چه موقع شخص بیمار به کودکستان بازگشت کند</a:t>
            </a:r>
          </a:p>
          <a:p>
            <a:pPr algn="r"/>
            <a:r>
              <a:rPr lang="fa-IR" dirty="0" smtClean="0"/>
              <a:t>بسته شدن کودکستان بعلت کوید 19 بستگی به کارکنان، تعداد افرادی که در اطراف دچار شدند، و شدت بیماری خواهد داشت</a:t>
            </a:r>
            <a:endParaRPr lang="en-US" dirty="0"/>
          </a:p>
        </p:txBody>
      </p:sp>
      <p:sp>
        <p:nvSpPr>
          <p:cNvPr id="4" name="Slide Number Placeholder 3"/>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3622617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4347"/>
            <a:ext cx="7886700" cy="1325563"/>
          </a:xfrm>
        </p:spPr>
        <p:txBody>
          <a:bodyPr/>
          <a:lstStyle/>
          <a:p>
            <a:r>
              <a:rPr lang="en-US" dirty="0" smtClean="0"/>
              <a:t>Potential </a:t>
            </a:r>
            <a:r>
              <a:rPr lang="en-US" dirty="0" err="1" smtClean="0"/>
              <a:t>asthmagen</a:t>
            </a:r>
            <a:r>
              <a:rPr lang="en-US" dirty="0" smtClean="0"/>
              <a:t> active ingredients</a:t>
            </a:r>
            <a:endParaRPr lang="en-US" dirty="0"/>
          </a:p>
        </p:txBody>
      </p:sp>
      <p:sp>
        <p:nvSpPr>
          <p:cNvPr id="3" name="Content Placeholder 2"/>
          <p:cNvSpPr>
            <a:spLocks noGrp="1"/>
          </p:cNvSpPr>
          <p:nvPr>
            <p:ph sz="half" idx="1"/>
          </p:nvPr>
        </p:nvSpPr>
        <p:spPr>
          <a:xfrm>
            <a:off x="508000" y="2129591"/>
            <a:ext cx="3263900" cy="3258680"/>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dirty="0" smtClean="0"/>
              <a:t>Sodium hypochlorite (bleach)</a:t>
            </a:r>
          </a:p>
          <a:p>
            <a:pPr lvl="1"/>
            <a:r>
              <a:rPr lang="en-US" dirty="0" smtClean="0"/>
              <a:t>Mixed daily</a:t>
            </a:r>
          </a:p>
          <a:p>
            <a:pPr lvl="1"/>
            <a:r>
              <a:rPr lang="en-US" dirty="0" smtClean="0"/>
              <a:t>Protection is rarely worn</a:t>
            </a:r>
          </a:p>
          <a:p>
            <a:pPr lvl="1"/>
            <a:r>
              <a:rPr lang="en-US" dirty="0" smtClean="0"/>
              <a:t>Harmful fumes, especially full strength</a:t>
            </a:r>
          </a:p>
        </p:txBody>
      </p:sp>
      <p:sp>
        <p:nvSpPr>
          <p:cNvPr id="4" name="Content Placeholder 3"/>
          <p:cNvSpPr>
            <a:spLocks noGrp="1"/>
          </p:cNvSpPr>
          <p:nvPr>
            <p:ph sz="half" idx="2"/>
          </p:nvPr>
        </p:nvSpPr>
        <p:spPr>
          <a:xfrm>
            <a:off x="4034045" y="2129591"/>
            <a:ext cx="3581944" cy="3258681"/>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dirty="0" smtClean="0"/>
              <a:t>Quaternary Ammonium Compounds or “Quats”</a:t>
            </a:r>
          </a:p>
          <a:p>
            <a:pPr lvl="1"/>
            <a:r>
              <a:rPr lang="en-US" dirty="0" smtClean="0"/>
              <a:t>Same respiratory risks as bleach</a:t>
            </a:r>
          </a:p>
          <a:p>
            <a:pPr lvl="1"/>
            <a:r>
              <a:rPr lang="en-US" dirty="0" smtClean="0"/>
              <a:t>Potential reproductive toxicity</a:t>
            </a:r>
          </a:p>
          <a:p>
            <a:pPr lvl="1"/>
            <a:r>
              <a:rPr lang="en-US" dirty="0" smtClean="0"/>
              <a:t>Becoming more common as a “bleach-free” product</a:t>
            </a:r>
            <a:endParaRPr lang="en-US" dirty="0"/>
          </a:p>
        </p:txBody>
      </p:sp>
      <p:sp>
        <p:nvSpPr>
          <p:cNvPr id="10" name="Slide Number Placeholder 9"/>
          <p:cNvSpPr>
            <a:spLocks noGrp="1"/>
          </p:cNvSpPr>
          <p:nvPr>
            <p:ph type="sldNum" sz="quarter" idx="12"/>
          </p:nvPr>
        </p:nvSpPr>
        <p:spPr>
          <a:xfrm>
            <a:off x="7086600" y="6351659"/>
            <a:ext cx="2057400" cy="365125"/>
          </a:xfrm>
        </p:spPr>
        <p:txBody>
          <a:bodyPr/>
          <a:lstStyle/>
          <a:p>
            <a:r>
              <a:rPr lang="en-US" dirty="0" smtClean="0"/>
              <a:t>36</a:t>
            </a:r>
            <a:endParaRPr lang="en-US" dirty="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78566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8041" y="1240152"/>
            <a:ext cx="7886700" cy="1325563"/>
          </a:xfrm>
        </p:spPr>
        <p:txBody>
          <a:bodyPr/>
          <a:lstStyle/>
          <a:p>
            <a:r>
              <a:rPr lang="en-US" dirty="0"/>
              <a:t>Name of </a:t>
            </a:r>
            <a:r>
              <a:rPr lang="en-US" dirty="0" smtClean="0"/>
              <a:t>disinfecting </a:t>
            </a:r>
            <a:r>
              <a:rPr lang="en-US" dirty="0"/>
              <a:t>product: _____________________</a:t>
            </a:r>
          </a:p>
        </p:txBody>
      </p:sp>
      <p:sp>
        <p:nvSpPr>
          <p:cNvPr id="9" name="Content Placeholder 8"/>
          <p:cNvSpPr>
            <a:spLocks noGrp="1"/>
          </p:cNvSpPr>
          <p:nvPr>
            <p:ph sz="half" idx="2"/>
          </p:nvPr>
        </p:nvSpPr>
        <p:spPr>
          <a:xfrm>
            <a:off x="820220" y="2859067"/>
            <a:ext cx="5124995" cy="2910580"/>
          </a:xfrm>
        </p:spPr>
        <p:txBody>
          <a:bodyPr>
            <a:normAutofit fontScale="92500" lnSpcReduction="20000"/>
          </a:bodyPr>
          <a:lstStyle/>
          <a:p>
            <a:r>
              <a:rPr lang="en-US" sz="2200" dirty="0" smtClean="0"/>
              <a:t>EPA-Registration </a:t>
            </a:r>
            <a:r>
              <a:rPr lang="en-US" sz="2200" dirty="0"/>
              <a:t>No: </a:t>
            </a:r>
            <a:r>
              <a:rPr lang="en-US" sz="2200" dirty="0" smtClean="0"/>
              <a:t>__________________</a:t>
            </a:r>
            <a:endParaRPr lang="en-US" sz="2200" dirty="0"/>
          </a:p>
          <a:p>
            <a:r>
              <a:rPr lang="en-US" sz="2200" dirty="0"/>
              <a:t>Active Ingredient: </a:t>
            </a:r>
            <a:r>
              <a:rPr lang="en-US" sz="2200" dirty="0" smtClean="0"/>
              <a:t>____________________</a:t>
            </a:r>
          </a:p>
          <a:p>
            <a:r>
              <a:rPr lang="en-US" sz="2200" dirty="0" smtClean="0"/>
              <a:t>Signal Word: ________________________</a:t>
            </a:r>
          </a:p>
          <a:p>
            <a:r>
              <a:rPr lang="en-US" sz="2200" dirty="0"/>
              <a:t>Mixing Required</a:t>
            </a:r>
            <a:r>
              <a:rPr lang="en-US" sz="2200" dirty="0" smtClean="0"/>
              <a:t>?_____________________</a:t>
            </a:r>
          </a:p>
          <a:p>
            <a:r>
              <a:rPr lang="en-US" sz="2200" dirty="0" smtClean="0"/>
              <a:t>Mixing </a:t>
            </a:r>
            <a:r>
              <a:rPr lang="en-US" sz="2200" dirty="0"/>
              <a:t>Instructions</a:t>
            </a:r>
            <a:r>
              <a:rPr lang="en-US" sz="2200" dirty="0" smtClean="0"/>
              <a:t>____________________</a:t>
            </a:r>
            <a:endParaRPr lang="en-US" sz="2200" dirty="0"/>
          </a:p>
          <a:p>
            <a:r>
              <a:rPr lang="en-US" sz="2200" dirty="0"/>
              <a:t>Dwell time: ________</a:t>
            </a:r>
          </a:p>
          <a:p>
            <a:r>
              <a:rPr lang="en-US" sz="2200" dirty="0"/>
              <a:t>Safe for food-contact surfaces? </a:t>
            </a:r>
          </a:p>
          <a:p>
            <a:r>
              <a:rPr lang="en-US" sz="2200" dirty="0" err="1"/>
              <a:t>DfE</a:t>
            </a:r>
            <a:r>
              <a:rPr lang="en-US" sz="2200" dirty="0"/>
              <a:t> logo or </a:t>
            </a:r>
            <a:r>
              <a:rPr lang="en-US" sz="2200" dirty="0" err="1"/>
              <a:t>DfE</a:t>
            </a:r>
            <a:r>
              <a:rPr lang="en-US" sz="2200" dirty="0"/>
              <a:t>-approved active ingredient? </a:t>
            </a:r>
          </a:p>
          <a:p>
            <a:pPr marL="0" indent="0">
              <a:buNone/>
            </a:pPr>
            <a:endParaRPr lang="en-US" dirty="0" smtClean="0"/>
          </a:p>
        </p:txBody>
      </p:sp>
      <p:sp>
        <p:nvSpPr>
          <p:cNvPr id="5" name="Slide Number Placeholder 4"/>
          <p:cNvSpPr>
            <a:spLocks noGrp="1"/>
          </p:cNvSpPr>
          <p:nvPr>
            <p:ph type="sldNum" sz="quarter" idx="12"/>
          </p:nvPr>
        </p:nvSpPr>
        <p:spPr>
          <a:xfrm>
            <a:off x="7086600" y="6356351"/>
            <a:ext cx="2057400" cy="365125"/>
          </a:xfrm>
        </p:spPr>
        <p:txBody>
          <a:bodyPr/>
          <a:lstStyle/>
          <a:p>
            <a:r>
              <a:rPr lang="en-US" dirty="0" smtClean="0"/>
              <a:t>37</a:t>
            </a:r>
            <a:endParaRPr lang="en-US" dirty="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605240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Disinfecting And Sanitizing Steps</a:t>
            </a:r>
          </a:p>
        </p:txBody>
      </p:sp>
      <p:sp>
        <p:nvSpPr>
          <p:cNvPr id="3" name="Content Placeholder 2"/>
          <p:cNvSpPr>
            <a:spLocks noGrp="1"/>
          </p:cNvSpPr>
          <p:nvPr>
            <p:ph idx="1"/>
          </p:nvPr>
        </p:nvSpPr>
        <p:spPr/>
        <p:txBody>
          <a:bodyPr>
            <a:normAutofit fontScale="85000" lnSpcReduction="10000"/>
          </a:bodyPr>
          <a:lstStyle/>
          <a:p>
            <a:pPr marL="0" indent="0" algn="r">
              <a:buNone/>
            </a:pPr>
            <a:r>
              <a:rPr lang="fa-IR" dirty="0" smtClean="0"/>
              <a:t>قسمت اول- مطمن باشید که کودکان دور از آن باشند.</a:t>
            </a:r>
          </a:p>
          <a:p>
            <a:pPr marL="0" indent="0" algn="r">
              <a:buNone/>
            </a:pPr>
            <a:r>
              <a:rPr lang="fa-IR" dirty="0" smtClean="0"/>
              <a:t>قسمت دوم-قبل از ضدعفونی با صابون معمولی یا مایع شوینده و آب تمیز شود.</a:t>
            </a:r>
          </a:p>
          <a:p>
            <a:pPr marL="0" indent="0" algn="r">
              <a:buNone/>
            </a:pPr>
            <a:r>
              <a:rPr lang="fa-IR" dirty="0" smtClean="0"/>
              <a:t>قسمت سوم- مواد ضدعفونی را طبق دستور العملی که روی آن نوشته استفاده کنید</a:t>
            </a:r>
          </a:p>
          <a:p>
            <a:pPr marL="0" indent="0" algn="r">
              <a:buNone/>
            </a:pPr>
            <a:r>
              <a:rPr lang="fa-IR" dirty="0" smtClean="0"/>
              <a:t>-در موقع اسپری کردن مراقب نفس کشیدنتان باشید</a:t>
            </a:r>
          </a:p>
          <a:p>
            <a:pPr marL="0" indent="0" algn="r">
              <a:buNone/>
            </a:pPr>
            <a:r>
              <a:rPr lang="fa-IR" dirty="0" smtClean="0"/>
              <a:t>- تهویه هوا را روشن کنید و یا پنجره باز باشد</a:t>
            </a:r>
          </a:p>
          <a:p>
            <a:pPr marL="0" indent="0" algn="r">
              <a:buNone/>
            </a:pPr>
            <a:r>
              <a:rPr lang="fa-IR" dirty="0" smtClean="0"/>
              <a:t>قسمت چهارم- همانطور خیس رها کنید تا خودش خشک شود</a:t>
            </a:r>
          </a:p>
          <a:p>
            <a:pPr marL="0" indent="0" algn="r">
              <a:buNone/>
            </a:pPr>
            <a:r>
              <a:rPr lang="fa-IR" dirty="0" smtClean="0"/>
              <a:t>-به دستور العمل توجه کنید که زمانش را بدانید</a:t>
            </a:r>
          </a:p>
          <a:p>
            <a:pPr marL="0" indent="0" algn="r">
              <a:buNone/>
            </a:pPr>
            <a:r>
              <a:rPr lang="fa-IR" dirty="0" smtClean="0"/>
              <a:t>-تایمر بگذارید برای نگه داری زمان، از تایمر تلفن میتوانید استفاده کنید</a:t>
            </a:r>
          </a:p>
          <a:p>
            <a:pPr marL="0" indent="0" algn="r">
              <a:buNone/>
            </a:pPr>
            <a:r>
              <a:rPr lang="fa-IR" dirty="0" smtClean="0"/>
              <a:t>قسمت پنجم- اجازه بدهید با هوا خوردن خشک شود و یا با دستمال یکبار مصرف خشک کنید  </a:t>
            </a:r>
            <a:endParaRPr lang="en-US" dirty="0"/>
          </a:p>
        </p:txBody>
      </p:sp>
      <p:sp>
        <p:nvSpPr>
          <p:cNvPr id="4" name="Slide Number Placeholder 3"/>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1826836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048500" y="6356350"/>
            <a:ext cx="2057400" cy="365125"/>
          </a:xfrm>
        </p:spPr>
        <p:txBody>
          <a:bodyPr/>
          <a:lstStyle/>
          <a:p>
            <a:r>
              <a:rPr lang="en-US" dirty="0" smtClean="0"/>
              <a:t>39</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5850" y="0"/>
            <a:ext cx="4692650" cy="6256867"/>
          </a:xfrm>
          <a:prstGeom prst="rect">
            <a:avLst/>
          </a:prstGeom>
          <a:ln>
            <a:solidFill>
              <a:schemeClr val="tx1"/>
            </a:solidFill>
          </a:ln>
        </p:spPr>
      </p:pic>
    </p:spTree>
    <p:extLst>
      <p:ext uri="{BB962C8B-B14F-4D97-AF65-F5344CB8AC3E}">
        <p14:creationId xmlns:p14="http://schemas.microsoft.com/office/powerpoint/2010/main" val="306492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p>
        </p:txBody>
      </p:sp>
      <p:sp>
        <p:nvSpPr>
          <p:cNvPr id="3" name="Rectangle 2"/>
          <p:cNvSpPr/>
          <p:nvPr/>
        </p:nvSpPr>
        <p:spPr>
          <a:xfrm>
            <a:off x="2168769" y="597097"/>
            <a:ext cx="4572000" cy="1107996"/>
          </a:xfrm>
          <a:prstGeom prst="rect">
            <a:avLst/>
          </a:prstGeom>
        </p:spPr>
        <p:txBody>
          <a:bodyPr>
            <a:spAutoFit/>
          </a:bodyPr>
          <a:lstStyle/>
          <a:p>
            <a:pPr algn="r"/>
            <a:r>
              <a:rPr lang="fa-IR" sz="2400" dirty="0" smtClean="0"/>
              <a:t>همیشه با احتیاط از مواد ضدعفونی کننده </a:t>
            </a:r>
          </a:p>
          <a:p>
            <a:pPr algn="r"/>
            <a:r>
              <a:rPr lang="fa-IR" sz="2400" dirty="0" smtClean="0"/>
              <a:t>استفاده کنید</a:t>
            </a:r>
          </a:p>
          <a:p>
            <a:endParaRPr lang="en-US" dirty="0"/>
          </a:p>
        </p:txBody>
      </p:sp>
      <p:sp>
        <p:nvSpPr>
          <p:cNvPr id="4" name="Rectangle 3"/>
          <p:cNvSpPr/>
          <p:nvPr/>
        </p:nvSpPr>
        <p:spPr>
          <a:xfrm>
            <a:off x="2168768" y="1689024"/>
            <a:ext cx="5920155" cy="2800767"/>
          </a:xfrm>
          <a:prstGeom prst="rect">
            <a:avLst/>
          </a:prstGeom>
        </p:spPr>
        <p:txBody>
          <a:bodyPr wrap="square">
            <a:spAutoFit/>
          </a:bodyPr>
          <a:lstStyle/>
          <a:p>
            <a:pPr lvl="8" algn="r">
              <a:buClr>
                <a:schemeClr val="accent2"/>
              </a:buClr>
              <a:buSzPct val="100000"/>
              <a:buFont typeface="Wingdings" panose="05000000000000000000" pitchFamily="2" charset="2"/>
              <a:buChar char="ü"/>
            </a:pPr>
            <a:endParaRPr lang="fa-IR" altLang="en-US" sz="3200" smtClean="0"/>
          </a:p>
          <a:p>
            <a:pPr lvl="8" algn="r">
              <a:buClr>
                <a:schemeClr val="accent2"/>
              </a:buClr>
              <a:buSzPct val="100000"/>
              <a:buFont typeface="Wingdings" panose="05000000000000000000" pitchFamily="2" charset="2"/>
              <a:buChar char="ü"/>
            </a:pPr>
            <a:r>
              <a:rPr lang="fa-IR" altLang="en-US" sz="3200" smtClean="0"/>
              <a:t>تهویه </a:t>
            </a:r>
            <a:r>
              <a:rPr lang="fa-IR" altLang="en-US" sz="3200" dirty="0" smtClean="0"/>
              <a:t>هوا</a:t>
            </a:r>
          </a:p>
          <a:p>
            <a:pPr algn="r">
              <a:lnSpc>
                <a:spcPct val="100000"/>
              </a:lnSpc>
              <a:buClr>
                <a:schemeClr val="accent2"/>
              </a:buClr>
              <a:buSzPct val="100000"/>
              <a:buFont typeface="Wingdings" panose="05000000000000000000" pitchFamily="2" charset="2"/>
              <a:buChar char="ü"/>
            </a:pPr>
            <a:r>
              <a:rPr lang="fa-IR" altLang="en-US" sz="2800" dirty="0" smtClean="0"/>
              <a:t>اسپری را از بینی و دهان خود دور نگه دارید</a:t>
            </a:r>
          </a:p>
          <a:p>
            <a:pPr algn="r">
              <a:lnSpc>
                <a:spcPct val="100000"/>
              </a:lnSpc>
              <a:buClr>
                <a:schemeClr val="accent2"/>
              </a:buClr>
              <a:buSzPct val="100000"/>
              <a:buFont typeface="Wingdings" panose="05000000000000000000" pitchFamily="2" charset="2"/>
              <a:buChar char="ü"/>
            </a:pPr>
            <a:r>
              <a:rPr lang="fa-IR" altLang="en-US" sz="2800" dirty="0" smtClean="0"/>
              <a:t>برای استفاده از مواد باید به دستورالعمل توجه کنید و طبق آن آب اضافه شود</a:t>
            </a:r>
          </a:p>
          <a:p>
            <a:pPr algn="r">
              <a:lnSpc>
                <a:spcPct val="100000"/>
              </a:lnSpc>
              <a:buClr>
                <a:schemeClr val="accent2"/>
              </a:buClr>
              <a:buSzPct val="100000"/>
              <a:buFont typeface="Wingdings" panose="05000000000000000000" pitchFamily="2" charset="2"/>
              <a:buChar char="ü"/>
            </a:pPr>
            <a:r>
              <a:rPr lang="fa-IR" altLang="en-US" sz="2800" dirty="0" smtClean="0"/>
              <a:t>از دسترس کودکان دور نگهداری شود</a:t>
            </a:r>
            <a:endParaRPr lang="en-US" altLang="en-US" sz="2800" dirty="0"/>
          </a:p>
        </p:txBody>
      </p:sp>
    </p:spTree>
    <p:extLst>
      <p:ext uri="{BB962C8B-B14F-4D97-AF65-F5344CB8AC3E}">
        <p14:creationId xmlns:p14="http://schemas.microsoft.com/office/powerpoint/2010/main" val="1572282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ادامه</a:t>
            </a:r>
            <a:endParaRPr lang="en-US" dirty="0"/>
          </a:p>
        </p:txBody>
      </p:sp>
      <p:sp>
        <p:nvSpPr>
          <p:cNvPr id="3" name="Content Placeholder 2"/>
          <p:cNvSpPr>
            <a:spLocks noGrp="1"/>
          </p:cNvSpPr>
          <p:nvPr>
            <p:ph idx="1"/>
          </p:nvPr>
        </p:nvSpPr>
        <p:spPr/>
        <p:txBody>
          <a:bodyPr/>
          <a:lstStyle/>
          <a:p>
            <a:pPr algn="r"/>
            <a:endParaRPr lang="fa-IR" dirty="0" smtClean="0"/>
          </a:p>
          <a:p>
            <a:pPr marL="0" indent="0" algn="r">
              <a:buNone/>
            </a:pPr>
            <a:r>
              <a:rPr lang="fa-IR" dirty="0" smtClean="0"/>
              <a:t>دستکش یکبار مصرف و عینکی که از چشم محافظت کند استفاده شود</a:t>
            </a:r>
          </a:p>
          <a:p>
            <a:pPr marL="0" indent="0" algn="r">
              <a:buNone/>
            </a:pPr>
            <a:r>
              <a:rPr lang="fa-IR" dirty="0" smtClean="0"/>
              <a:t>زمانی ضدعفونی کنید که کودکان در محل نیستند</a:t>
            </a:r>
          </a:p>
          <a:p>
            <a:pPr marL="0" indent="0" algn="r">
              <a:buNone/>
            </a:pPr>
            <a:r>
              <a:rPr lang="fa-IR" dirty="0" smtClean="0"/>
              <a:t>زمانیکه که کودکان وارد محل میشوند سطوح کاملا خشک باشد</a:t>
            </a:r>
          </a:p>
          <a:p>
            <a:pPr marL="0" indent="0" algn="r">
              <a:buNone/>
            </a:pPr>
            <a:r>
              <a:rPr lang="fa-IR" dirty="0" smtClean="0"/>
              <a:t>به هیچ عنوان مواد ضد عفونی کنندها را با هم قاطی نکنید و حتی از اسپری آن هم برای مواد دیگری استفاده نشود</a:t>
            </a:r>
          </a:p>
          <a:p>
            <a:pPr marL="0" indent="0" algn="r">
              <a:buNone/>
            </a:pPr>
            <a:r>
              <a:rPr lang="fa-IR" dirty="0" smtClean="0">
                <a:solidFill>
                  <a:srgbClr val="FFC000"/>
                </a:solidFill>
              </a:rPr>
              <a:t>هرگز آمونیاک یا سرکه را با بلیچ (سفیدکننده) مخلوط نکنید</a:t>
            </a:r>
            <a:endParaRPr lang="en-US" dirty="0">
              <a:solidFill>
                <a:srgbClr val="FFC000"/>
              </a:solidFill>
            </a:endParaRPr>
          </a:p>
        </p:txBody>
      </p:sp>
      <p:sp>
        <p:nvSpPr>
          <p:cNvPr id="4" name="Slide Number Placeholder 3"/>
          <p:cNvSpPr>
            <a:spLocks noGrp="1"/>
          </p:cNvSpPr>
          <p:nvPr>
            <p:ph type="sldNum" sz="quarter" idx="12"/>
          </p:nvPr>
        </p:nvSpPr>
        <p:spPr/>
        <p:txBody>
          <a:bodyPr/>
          <a:lstStyle/>
          <a:p>
            <a:r>
              <a:rPr lang="en-US" smtClean="0"/>
              <a:t>1</a:t>
            </a:r>
            <a:endParaRPr lang="en-US" dirty="0"/>
          </a:p>
        </p:txBody>
      </p:sp>
    </p:spTree>
    <p:extLst>
      <p:ext uri="{BB962C8B-B14F-4D97-AF65-F5344CB8AC3E}">
        <p14:creationId xmlns:p14="http://schemas.microsoft.com/office/powerpoint/2010/main" val="2561457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استفاده از بلیچ (وایتکس) چطور؟</a:t>
            </a:r>
            <a:endParaRPr lang="en-US" dirty="0"/>
          </a:p>
        </p:txBody>
      </p:sp>
      <p:sp>
        <p:nvSpPr>
          <p:cNvPr id="3" name="Content Placeholder 2"/>
          <p:cNvSpPr>
            <a:spLocks noGrp="1"/>
          </p:cNvSpPr>
          <p:nvPr>
            <p:ph idx="1"/>
          </p:nvPr>
        </p:nvSpPr>
        <p:spPr/>
        <p:txBody>
          <a:bodyPr>
            <a:normAutofit fontScale="77500" lnSpcReduction="20000"/>
          </a:bodyPr>
          <a:lstStyle/>
          <a:p>
            <a:pPr marL="0" indent="0" algn="r" rtl="1">
              <a:buNone/>
            </a:pPr>
            <a:r>
              <a:rPr lang="fa-IR" dirty="0" smtClean="0"/>
              <a:t>از بلیچ استفاده میشود برای اینکه: </a:t>
            </a:r>
          </a:p>
          <a:p>
            <a:pPr marL="0" indent="0" algn="r" rtl="1">
              <a:buNone/>
            </a:pPr>
            <a:r>
              <a:rPr lang="fa-IR" dirty="0" smtClean="0"/>
              <a:t>هزینه </a:t>
            </a:r>
            <a:r>
              <a:rPr lang="fa-IR" dirty="0"/>
              <a:t>کم، </a:t>
            </a:r>
            <a:endParaRPr lang="fa-IR" dirty="0" smtClean="0"/>
          </a:p>
          <a:p>
            <a:pPr marL="0" indent="0" algn="r" rtl="1">
              <a:buNone/>
            </a:pPr>
            <a:r>
              <a:rPr lang="fa-IR" dirty="0" smtClean="0"/>
              <a:t>موثر </a:t>
            </a:r>
            <a:r>
              <a:rPr lang="fa-IR" dirty="0"/>
              <a:t>(اگر به درستی </a:t>
            </a:r>
            <a:r>
              <a:rPr lang="fa-IR" dirty="0" smtClean="0"/>
              <a:t>استفاده شود) </a:t>
            </a:r>
            <a:endParaRPr lang="fa-IR" dirty="0"/>
          </a:p>
          <a:p>
            <a:pPr marL="0" indent="0" algn="r" rtl="1">
              <a:buNone/>
            </a:pPr>
            <a:r>
              <a:rPr lang="fa-IR" dirty="0"/>
              <a:t>به راحتی در دسترس است</a:t>
            </a:r>
          </a:p>
          <a:p>
            <a:pPr marL="0" indent="0" algn="r" rtl="1">
              <a:buNone/>
            </a:pPr>
            <a:r>
              <a:rPr lang="fa-IR" dirty="0" smtClean="0"/>
              <a:t>باید مراقب باشیم برای اینکه:</a:t>
            </a:r>
            <a:endParaRPr lang="fa-IR" dirty="0"/>
          </a:p>
          <a:p>
            <a:pPr marL="0" indent="0" algn="r" rtl="1">
              <a:buNone/>
            </a:pPr>
            <a:r>
              <a:rPr lang="fa-IR" dirty="0" smtClean="0"/>
              <a:t>ممکن هست حساسیت پوستی و یا چشمی بیاورد</a:t>
            </a:r>
          </a:p>
          <a:p>
            <a:pPr marL="0" indent="0" algn="r" rtl="1">
              <a:buNone/>
            </a:pPr>
            <a:r>
              <a:rPr lang="fa-IR" dirty="0" smtClean="0"/>
              <a:t>آسم را میتواند شدید کند</a:t>
            </a:r>
          </a:p>
          <a:p>
            <a:pPr marL="0" indent="0" algn="r" rtl="1">
              <a:buNone/>
            </a:pPr>
            <a:r>
              <a:rPr lang="fa-IR" dirty="0" smtClean="0"/>
              <a:t>مشکلات تنفسی ایجاد کند(حتی برای کسانیکه آسم ندارند)</a:t>
            </a:r>
          </a:p>
          <a:p>
            <a:pPr marL="0" indent="0" algn="r" rtl="1">
              <a:buNone/>
            </a:pPr>
            <a:r>
              <a:rPr lang="fa-IR" dirty="0" smtClean="0"/>
              <a:t>لباس را آسیب میزند</a:t>
            </a:r>
          </a:p>
          <a:p>
            <a:pPr marL="0" indent="0" algn="r" rtl="1">
              <a:buNone/>
            </a:pPr>
            <a:r>
              <a:rPr lang="fa-IR" dirty="0" smtClean="0"/>
              <a:t>در آخر:</a:t>
            </a:r>
          </a:p>
          <a:p>
            <a:pPr marL="0" indent="0" algn="r" rtl="1">
              <a:buNone/>
            </a:pPr>
            <a:r>
              <a:rPr lang="fa-IR" dirty="0" smtClean="0"/>
              <a:t>هر </a:t>
            </a:r>
            <a:r>
              <a:rPr lang="fa-IR" dirty="0"/>
              <a:t>روز باید </a:t>
            </a:r>
            <a:r>
              <a:rPr lang="fa-IR" dirty="0" smtClean="0"/>
              <a:t>تازه تهیه شود تا اثر داشته باشد.</a:t>
            </a:r>
          </a:p>
          <a:p>
            <a:pPr marL="0" indent="0" algn="r" rtl="1">
              <a:buNone/>
            </a:pPr>
            <a:r>
              <a:rPr lang="fa-IR" dirty="0" smtClean="0"/>
              <a:t>بلیچی که برای لباس هست برای ضدعفونی عمل نمیکند.</a:t>
            </a:r>
            <a:endParaRPr lang="en-US" dirty="0"/>
          </a:p>
          <a:p>
            <a:endParaRPr lang="en-US" dirty="0"/>
          </a:p>
        </p:txBody>
      </p:sp>
      <p:sp>
        <p:nvSpPr>
          <p:cNvPr id="4" name="Slide Number Placeholder 3"/>
          <p:cNvSpPr>
            <a:spLocks noGrp="1"/>
          </p:cNvSpPr>
          <p:nvPr>
            <p:ph type="sldNum" sz="quarter" idx="12"/>
          </p:nvPr>
        </p:nvSpPr>
        <p:spPr/>
        <p:txBody>
          <a:bodyPr/>
          <a:lstStyle/>
          <a:p>
            <a:fld id="{733F1608-166F-48F5-ABCD-CE30430FF8A9}" type="slidenum">
              <a:rPr lang="en-US" smtClean="0"/>
              <a:t>46</a:t>
            </a:fld>
            <a:endParaRPr lang="en-US"/>
          </a:p>
        </p:txBody>
      </p:sp>
    </p:spTree>
    <p:extLst>
      <p:ext uri="{BB962C8B-B14F-4D97-AF65-F5344CB8AC3E}">
        <p14:creationId xmlns:p14="http://schemas.microsoft.com/office/powerpoint/2010/main" val="3903821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اگر از بلیچ استفاده میکنید:</a:t>
            </a:r>
            <a:endParaRPr lang="en-US" dirty="0"/>
          </a:p>
        </p:txBody>
      </p:sp>
      <p:sp>
        <p:nvSpPr>
          <p:cNvPr id="3" name="Content Placeholder 2"/>
          <p:cNvSpPr>
            <a:spLocks noGrp="1"/>
          </p:cNvSpPr>
          <p:nvPr>
            <p:ph idx="1"/>
          </p:nvPr>
        </p:nvSpPr>
        <p:spPr/>
        <p:txBody>
          <a:bodyPr>
            <a:normAutofit fontScale="77500" lnSpcReduction="20000"/>
          </a:bodyPr>
          <a:lstStyle/>
          <a:p>
            <a:r>
              <a:rPr lang="en-US" dirty="0"/>
              <a:t>Check to make sure it is germicidal bleach, not laundry bleach.</a:t>
            </a:r>
          </a:p>
          <a:p>
            <a:r>
              <a:rPr lang="en-US" dirty="0"/>
              <a:t>Mix </a:t>
            </a:r>
            <a:r>
              <a:rPr lang="en-US" b="1" dirty="0"/>
              <a:t>daily</a:t>
            </a:r>
            <a:r>
              <a:rPr lang="en-US" dirty="0"/>
              <a:t>, follow directions on the label for sanitizing and disinfecting. </a:t>
            </a:r>
          </a:p>
          <a:p>
            <a:r>
              <a:rPr lang="en-US" dirty="0"/>
              <a:t>Label the bottle with the date and the product</a:t>
            </a:r>
          </a:p>
          <a:p>
            <a:r>
              <a:rPr lang="en-US" dirty="0"/>
              <a:t>Mix in well ventilated areas</a:t>
            </a:r>
          </a:p>
          <a:p>
            <a:r>
              <a:rPr lang="en-US" dirty="0"/>
              <a:t>Wear gloves and protective eyewear when diluting</a:t>
            </a:r>
          </a:p>
          <a:p>
            <a:r>
              <a:rPr lang="en-US" dirty="0"/>
              <a:t>Use a funnel when mixing to decrease the amount of bleach inhaled </a:t>
            </a:r>
          </a:p>
          <a:p>
            <a:r>
              <a:rPr lang="en-US" dirty="0"/>
              <a:t>Mix bleach into cool water to reduce fumes (rather than adding water to bleach)</a:t>
            </a:r>
          </a:p>
          <a:p>
            <a:r>
              <a:rPr lang="en-US" dirty="0"/>
              <a:t>Always use a measuring device</a:t>
            </a:r>
          </a:p>
          <a:p>
            <a:r>
              <a:rPr lang="en-US" dirty="0"/>
              <a:t>Sanitize and disinfect surfaces when children are not present</a:t>
            </a:r>
          </a:p>
          <a:p>
            <a:endParaRPr lang="en-US" dirty="0"/>
          </a:p>
          <a:p>
            <a:endParaRPr lang="fa-IR" dirty="0" smtClean="0"/>
          </a:p>
        </p:txBody>
      </p:sp>
      <p:sp>
        <p:nvSpPr>
          <p:cNvPr id="4" name="Slide Number Placeholder 3"/>
          <p:cNvSpPr>
            <a:spLocks noGrp="1"/>
          </p:cNvSpPr>
          <p:nvPr>
            <p:ph type="sldNum" sz="quarter" idx="12"/>
          </p:nvPr>
        </p:nvSpPr>
        <p:spPr/>
        <p:txBody>
          <a:bodyPr/>
          <a:lstStyle/>
          <a:p>
            <a:fld id="{733F1608-166F-48F5-ABCD-CE30430FF8A9}" type="slidenum">
              <a:rPr lang="en-US" smtClean="0"/>
              <a:t>47</a:t>
            </a:fld>
            <a:endParaRPr lang="en-US"/>
          </a:p>
        </p:txBody>
      </p:sp>
    </p:spTree>
    <p:extLst>
      <p:ext uri="{BB962C8B-B14F-4D97-AF65-F5344CB8AC3E}">
        <p14:creationId xmlns:p14="http://schemas.microsoft.com/office/powerpoint/2010/main" val="1688946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کاهش وسایل واجازه ندهیم که کودکی از منزل اسباب بازی بیاورد</a:t>
            </a:r>
            <a:endParaRPr lang="en-US" dirty="0"/>
          </a:p>
        </p:txBody>
      </p:sp>
      <p:sp>
        <p:nvSpPr>
          <p:cNvPr id="3" name="Content Placeholder 2"/>
          <p:cNvSpPr>
            <a:spLocks noGrp="1"/>
          </p:cNvSpPr>
          <p:nvPr>
            <p:ph idx="1"/>
          </p:nvPr>
        </p:nvSpPr>
        <p:spPr/>
        <p:txBody>
          <a:bodyPr/>
          <a:lstStyle/>
          <a:p>
            <a:pPr algn="r"/>
            <a:endParaRPr lang="fa-IR" dirty="0" smtClean="0"/>
          </a:p>
          <a:p>
            <a:pPr algn="r"/>
            <a:r>
              <a:rPr lang="fa-IR" dirty="0" smtClean="0"/>
              <a:t>سطوح را خالی از وسایل زیادی نگه داریم تا بتوانیم راحتتر ضدعفونی کنیم.</a:t>
            </a:r>
          </a:p>
          <a:p>
            <a:pPr algn="r"/>
            <a:r>
              <a:rPr lang="fa-IR" dirty="0" smtClean="0"/>
              <a:t>وسایلی را که استفاده نمیکنیم در کمد در بسته نگه داریم.</a:t>
            </a:r>
          </a:p>
          <a:p>
            <a:pPr algn="r"/>
            <a:r>
              <a:rPr lang="fa-IR" dirty="0" smtClean="0"/>
              <a:t>به هیچ عنوان اجازه ندهید از منزل کسی وسیله ای وارد منزل شما شود.</a:t>
            </a:r>
          </a:p>
          <a:p>
            <a:pPr algn="r"/>
            <a:r>
              <a:rPr lang="fa-IR" dirty="0" smtClean="0"/>
              <a:t>اسباب بازیها را کم کنید تا بهتر بتوانید آنها را تمییز کنید.</a:t>
            </a:r>
          </a:p>
        </p:txBody>
      </p:sp>
      <p:sp>
        <p:nvSpPr>
          <p:cNvPr id="4" name="Slide Number Placeholder 3"/>
          <p:cNvSpPr>
            <a:spLocks noGrp="1"/>
          </p:cNvSpPr>
          <p:nvPr>
            <p:ph type="sldNum" sz="quarter" idx="12"/>
          </p:nvPr>
        </p:nvSpPr>
        <p:spPr/>
        <p:txBody>
          <a:bodyPr/>
          <a:lstStyle/>
          <a:p>
            <a:fld id="{733F1608-166F-48F5-ABCD-CE30430FF8A9}" type="slidenum">
              <a:rPr lang="en-US" smtClean="0"/>
              <a:t>48</a:t>
            </a:fld>
            <a:endParaRPr lang="en-US"/>
          </a:p>
        </p:txBody>
      </p:sp>
    </p:spTree>
    <p:extLst>
      <p:ext uri="{BB962C8B-B14F-4D97-AF65-F5344CB8AC3E}">
        <p14:creationId xmlns:p14="http://schemas.microsoft.com/office/powerpoint/2010/main" val="2336412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 y="365126"/>
            <a:ext cx="9081407" cy="1325563"/>
          </a:xfrm>
        </p:spPr>
        <p:txBody>
          <a:bodyPr>
            <a:normAutofit/>
          </a:bodyPr>
          <a:lstStyle/>
          <a:p>
            <a:pPr algn="ctr"/>
            <a:r>
              <a:rPr lang="fa-IR" sz="3900" dirty="0"/>
              <a:t>روشهای کند کردن انتشار </a:t>
            </a:r>
            <a:r>
              <a:rPr lang="fa-IR" sz="3900" dirty="0" smtClean="0"/>
              <a:t>کوید19</a:t>
            </a:r>
            <a:endParaRPr lang="en-US" sz="3900" dirty="0"/>
          </a:p>
        </p:txBody>
      </p:sp>
      <p:sp>
        <p:nvSpPr>
          <p:cNvPr id="6" name="Oval 5"/>
          <p:cNvSpPr/>
          <p:nvPr/>
        </p:nvSpPr>
        <p:spPr>
          <a:xfrm>
            <a:off x="62593" y="4417219"/>
            <a:ext cx="7367410" cy="914400"/>
          </a:xfrm>
          <a:prstGeom prst="ellipse">
            <a:avLst/>
          </a:prstGeom>
          <a:solidFill>
            <a:schemeClr val="bg1"/>
          </a:solid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D90F81"/>
                </a:solidFill>
              </a:ln>
            </a:endParaRPr>
          </a:p>
        </p:txBody>
      </p:sp>
      <p:sp>
        <p:nvSpPr>
          <p:cNvPr id="3" name="Content Placeholder 2"/>
          <p:cNvSpPr>
            <a:spLocks noGrp="1"/>
          </p:cNvSpPr>
          <p:nvPr>
            <p:ph idx="1"/>
          </p:nvPr>
        </p:nvSpPr>
        <p:spPr>
          <a:xfrm>
            <a:off x="481806" y="1847850"/>
            <a:ext cx="7886700" cy="4351338"/>
          </a:xfrm>
        </p:spPr>
        <p:txBody>
          <a:bodyPr>
            <a:normAutofit/>
          </a:bodyPr>
          <a:lstStyle/>
          <a:p>
            <a:pPr lvl="1"/>
            <a:r>
              <a:rPr lang="fa-IR" sz="3600" dirty="0" smtClean="0"/>
              <a:t>در </a:t>
            </a:r>
            <a:r>
              <a:rPr lang="fa-IR" sz="3600" dirty="0"/>
              <a:t>موقع بیماری ماندن </a:t>
            </a:r>
            <a:r>
              <a:rPr lang="fa-IR" sz="3600" dirty="0" smtClean="0"/>
              <a:t>در منزل </a:t>
            </a:r>
            <a:endParaRPr lang="fa-IR" sz="3600" dirty="0"/>
          </a:p>
          <a:p>
            <a:pPr lvl="1"/>
            <a:r>
              <a:rPr lang="fa-IR" sz="3600" dirty="0" smtClean="0"/>
              <a:t>بهداشت </a:t>
            </a:r>
            <a:r>
              <a:rPr lang="fa-IR" sz="3600" dirty="0"/>
              <a:t>شخصی( شستن دست بطور مرتب، </a:t>
            </a:r>
            <a:r>
              <a:rPr lang="fa-IR" sz="3600" dirty="0" smtClean="0"/>
              <a:t>در</a:t>
            </a:r>
          </a:p>
          <a:p>
            <a:pPr marL="457200" lvl="1" indent="0">
              <a:buNone/>
            </a:pPr>
            <a:r>
              <a:rPr lang="fa-IR" sz="3600" dirty="0" smtClean="0"/>
              <a:t>موقع </a:t>
            </a:r>
            <a:r>
              <a:rPr lang="fa-IR" sz="3600" dirty="0"/>
              <a:t>سرفه از آستین لباسمان استفاده کنیم، و غیره)</a:t>
            </a:r>
          </a:p>
          <a:p>
            <a:pPr lvl="1"/>
            <a:r>
              <a:rPr lang="fa-IR" sz="3600" dirty="0" smtClean="0"/>
              <a:t>تمیز </a:t>
            </a:r>
            <a:r>
              <a:rPr lang="fa-IR" sz="3600" dirty="0"/>
              <a:t>و ضدعفونی کردن سطوح</a:t>
            </a:r>
          </a:p>
          <a:p>
            <a:pPr lvl="1"/>
            <a:r>
              <a:rPr lang="fa-IR" sz="3600" dirty="0" smtClean="0"/>
              <a:t>فاصله </a:t>
            </a:r>
            <a:r>
              <a:rPr lang="fa-IR" sz="3600" dirty="0"/>
              <a:t>اجتماعی</a:t>
            </a:r>
            <a:endParaRPr lang="en-US" sz="3600" dirty="0"/>
          </a:p>
          <a:p>
            <a:endParaRPr lang="en-US" dirty="0" smtClean="0"/>
          </a:p>
        </p:txBody>
      </p:sp>
      <p:sp>
        <p:nvSpPr>
          <p:cNvPr id="9" name="Slide Number Placeholder 8"/>
          <p:cNvSpPr>
            <a:spLocks noGrp="1"/>
          </p:cNvSpPr>
          <p:nvPr>
            <p:ph type="sldNum" sz="quarter" idx="12"/>
          </p:nvPr>
        </p:nvSpPr>
        <p:spPr>
          <a:xfrm>
            <a:off x="6995064" y="6356349"/>
            <a:ext cx="2057400" cy="365125"/>
          </a:xfrm>
        </p:spPr>
        <p:txBody>
          <a:bodyPr/>
          <a:lstStyle/>
          <a:p>
            <a:r>
              <a:rPr lang="en-US" dirty="0" smtClean="0"/>
              <a:t>45</a:t>
            </a:r>
            <a:endParaRPr lang="en-US" dirty="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557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520700"/>
            <a:ext cx="8305800" cy="5422900"/>
          </a:xfrm>
        </p:spPr>
        <p:txBody>
          <a:bodyPr>
            <a:normAutofit/>
          </a:bodyPr>
          <a:lstStyle/>
          <a:p>
            <a:pPr algn="r"/>
            <a:r>
              <a:rPr lang="fa-IR" dirty="0" smtClean="0"/>
              <a:t>کوید 19 توسط ویروس(جدید) کرونا ایجاد شده است.</a:t>
            </a:r>
            <a:r>
              <a:rPr lang="en-US" dirty="0"/>
              <a:t/>
            </a:r>
            <a:br>
              <a:rPr lang="en-US" dirty="0"/>
            </a:br>
            <a:r>
              <a:rPr lang="fa-IR" dirty="0" smtClean="0"/>
              <a:t>بعلت جدید بودن ویروس بدن ما هیچ مقاومتی در مقابل آن ندارد.</a:t>
            </a:r>
            <a:r>
              <a:rPr lang="en-US" dirty="0"/>
              <a:t/>
            </a:r>
            <a:br>
              <a:rPr lang="en-US" dirty="0"/>
            </a:br>
            <a:r>
              <a:rPr lang="fa-IR" dirty="0" smtClean="0"/>
              <a:t>در بعضی افراد بیماری خیلی ضعیف خواهد بود، درصورتیکه افراد مسن و افرادی که در اثر بیماریهای مضمن مقاومت بدنشان پایین هست بیماری بیشتر خواهد بود.</a:t>
            </a:r>
            <a:endParaRPr lang="en-US" dirty="0"/>
          </a:p>
        </p:txBody>
      </p:sp>
      <p:sp>
        <p:nvSpPr>
          <p:cNvPr id="9" name="Slide Number Placeholder 8"/>
          <p:cNvSpPr>
            <a:spLocks noGrp="1"/>
          </p:cNvSpPr>
          <p:nvPr>
            <p:ph type="sldNum" sz="quarter" idx="12"/>
          </p:nvPr>
        </p:nvSpPr>
        <p:spPr>
          <a:xfrm>
            <a:off x="6955473" y="6356349"/>
            <a:ext cx="2057400" cy="365125"/>
          </a:xfrm>
        </p:spPr>
        <p:txBody>
          <a:bodyPr/>
          <a:lstStyle/>
          <a:p>
            <a:r>
              <a:rPr lang="en-US" dirty="0"/>
              <a:t>3</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4285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820" y="365126"/>
            <a:ext cx="7886700" cy="1325563"/>
          </a:xfrm>
        </p:spPr>
        <p:txBody>
          <a:bodyPr/>
          <a:lstStyle/>
          <a:p>
            <a:pPr algn="ctr"/>
            <a:r>
              <a:rPr lang="fa-IR" dirty="0" smtClean="0"/>
              <a:t>فاصله فیزیکی: ورودی </a:t>
            </a:r>
            <a:endParaRPr lang="en-US" dirty="0"/>
          </a:p>
        </p:txBody>
      </p:sp>
      <p:sp>
        <p:nvSpPr>
          <p:cNvPr id="3" name="Content Placeholder 2"/>
          <p:cNvSpPr>
            <a:spLocks noGrp="1"/>
          </p:cNvSpPr>
          <p:nvPr>
            <p:ph idx="1"/>
          </p:nvPr>
        </p:nvSpPr>
        <p:spPr/>
        <p:txBody>
          <a:bodyPr>
            <a:normAutofit/>
          </a:bodyPr>
          <a:lstStyle/>
          <a:p>
            <a:pPr marL="0" indent="0" algn="r">
              <a:buNone/>
            </a:pPr>
            <a:r>
              <a:rPr lang="fa-IR" sz="3200" dirty="0" smtClean="0"/>
              <a:t>تنها افرادی را که کارشان ضروری هست وارد شوند</a:t>
            </a:r>
            <a:endParaRPr lang="en-US" sz="3200" dirty="0" smtClean="0"/>
          </a:p>
          <a:p>
            <a:pPr marL="0" indent="0" algn="r">
              <a:buNone/>
            </a:pPr>
            <a:r>
              <a:rPr lang="fa-IR" sz="3200" dirty="0" smtClean="0"/>
              <a:t>هیچ داوطلب، دانش آموز،یا میهمان نمیتواند بیاید. آی ای پی برای کودکان که کمکهای ویژه احتیاج دارند میتوانند وارد شوند. </a:t>
            </a:r>
            <a:r>
              <a:rPr lang="en-US" sz="3200" dirty="0" smtClean="0"/>
              <a:t> </a:t>
            </a:r>
          </a:p>
          <a:p>
            <a:pPr marL="0" indent="0" algn="r">
              <a:buNone/>
            </a:pPr>
            <a:r>
              <a:rPr lang="fa-IR" sz="3200" dirty="0" smtClean="0"/>
              <a:t>در صورت امکان کارمندان دفاتر باید از منزل کار کنند.</a:t>
            </a:r>
          </a:p>
          <a:p>
            <a:pPr marL="0" indent="0" algn="r">
              <a:buNone/>
            </a:pPr>
            <a:r>
              <a:rPr lang="fa-IR" sz="3200" dirty="0" smtClean="0"/>
              <a:t>از در آغوش گرفتن و دست دادن خودداری کنید.</a:t>
            </a:r>
            <a:endParaRPr lang="en-US" sz="3200" dirty="0"/>
          </a:p>
        </p:txBody>
      </p:sp>
      <p:sp>
        <p:nvSpPr>
          <p:cNvPr id="5" name="Slide Number Placeholder 4"/>
          <p:cNvSpPr>
            <a:spLocks noGrp="1"/>
          </p:cNvSpPr>
          <p:nvPr>
            <p:ph type="sldNum" sz="quarter" idx="12"/>
          </p:nvPr>
        </p:nvSpPr>
        <p:spPr>
          <a:xfrm>
            <a:off x="7016638" y="6356349"/>
            <a:ext cx="2057400" cy="365125"/>
          </a:xfrm>
        </p:spPr>
        <p:txBody>
          <a:bodyPr/>
          <a:lstStyle/>
          <a:p>
            <a:r>
              <a:rPr lang="en-US" dirty="0" smtClean="0"/>
              <a:t>46</a:t>
            </a:r>
            <a:endParaRPr lang="en-US" dirty="0"/>
          </a:p>
        </p:txBody>
      </p:sp>
    </p:spTree>
    <p:extLst>
      <p:ext uri="{BB962C8B-B14F-4D97-AF65-F5344CB8AC3E}">
        <p14:creationId xmlns:p14="http://schemas.microsoft.com/office/powerpoint/2010/main" val="21197374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فاصله فیزیکی: گذاشتن و برداشتن کودکان</a:t>
            </a:r>
            <a:endParaRPr lang="en-US" dirty="0"/>
          </a:p>
        </p:txBody>
      </p:sp>
      <p:sp>
        <p:nvSpPr>
          <p:cNvPr id="3" name="Content Placeholder 2"/>
          <p:cNvSpPr>
            <a:spLocks noGrp="1"/>
          </p:cNvSpPr>
          <p:nvPr>
            <p:ph idx="1"/>
          </p:nvPr>
        </p:nvSpPr>
        <p:spPr>
          <a:xfrm>
            <a:off x="708826" y="1764774"/>
            <a:ext cx="7886700" cy="4351338"/>
          </a:xfrm>
        </p:spPr>
        <p:txBody>
          <a:bodyPr>
            <a:normAutofit/>
          </a:bodyPr>
          <a:lstStyle/>
          <a:p>
            <a:pPr algn="r"/>
            <a:endParaRPr lang="fa-IR" dirty="0" smtClean="0"/>
          </a:p>
          <a:p>
            <a:pPr marL="0" indent="0" algn="r">
              <a:buNone/>
            </a:pPr>
            <a:r>
              <a:rPr lang="fa-IR" dirty="0" smtClean="0"/>
              <a:t>در صورت امکان دفتر امضا را بیرون از کودکستان قرار دهید.</a:t>
            </a:r>
          </a:p>
          <a:p>
            <a:pPr marL="0" indent="0" algn="r">
              <a:buNone/>
            </a:pPr>
            <a:r>
              <a:rPr lang="fa-IR" dirty="0" smtClean="0"/>
              <a:t>در صورت امکان مایع ضدعفونی کننده یا آمادگی دست شستن  برای والدین مهیا کنید تا در موقع </a:t>
            </a:r>
            <a:r>
              <a:rPr lang="fa-IR" dirty="0"/>
              <a:t>امضا کردن استفاده </a:t>
            </a:r>
            <a:r>
              <a:rPr lang="fa-IR" dirty="0" smtClean="0"/>
              <a:t>کنند.</a:t>
            </a:r>
          </a:p>
          <a:p>
            <a:pPr marL="0" indent="0" algn="r">
              <a:buNone/>
            </a:pPr>
            <a:r>
              <a:rPr lang="fa-IR" dirty="0" smtClean="0"/>
              <a:t>قلم را به اشتراک نگذارید. اگردستگاه الکترونیکی برای امضا دارید، مرتب آنرا ضدعفونی کنید.</a:t>
            </a:r>
          </a:p>
          <a:p>
            <a:pPr marL="0" indent="0" algn="r">
              <a:buNone/>
            </a:pPr>
            <a:r>
              <a:rPr lang="fa-IR" dirty="0" smtClean="0"/>
              <a:t>سعی کنید برای آوردن کودکان و برداشتن آنها از والدین بخواهید که با هم نیایند.</a:t>
            </a:r>
          </a:p>
          <a:p>
            <a:pPr marL="0" indent="0">
              <a:buNone/>
            </a:pPr>
            <a:endParaRPr lang="en-US" dirty="0" smtClean="0"/>
          </a:p>
        </p:txBody>
      </p:sp>
      <p:sp>
        <p:nvSpPr>
          <p:cNvPr id="5" name="Slide Number Placeholder 4"/>
          <p:cNvSpPr>
            <a:spLocks noGrp="1"/>
          </p:cNvSpPr>
          <p:nvPr>
            <p:ph type="sldNum" sz="quarter" idx="12"/>
          </p:nvPr>
        </p:nvSpPr>
        <p:spPr>
          <a:xfrm>
            <a:off x="7056872" y="6356350"/>
            <a:ext cx="2057400" cy="365125"/>
          </a:xfrm>
        </p:spPr>
        <p:txBody>
          <a:bodyPr/>
          <a:lstStyle/>
          <a:p>
            <a:r>
              <a:rPr lang="en-US" dirty="0" smtClean="0"/>
              <a:t>47</a:t>
            </a:r>
            <a:endParaRPr lang="en-US" dirty="0"/>
          </a:p>
        </p:txBody>
      </p:sp>
    </p:spTree>
    <p:extLst>
      <p:ext uri="{BB962C8B-B14F-4D97-AF65-F5344CB8AC3E}">
        <p14:creationId xmlns:p14="http://schemas.microsoft.com/office/powerpoint/2010/main" val="12765563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smtClean="0"/>
              <a:t>فاصله فیزیکی: اندازه گروه</a:t>
            </a:r>
            <a:endParaRPr lang="en-US" sz="4000" dirty="0"/>
          </a:p>
        </p:txBody>
      </p:sp>
      <p:sp>
        <p:nvSpPr>
          <p:cNvPr id="3" name="Content Placeholder 2"/>
          <p:cNvSpPr>
            <a:spLocks noGrp="1"/>
          </p:cNvSpPr>
          <p:nvPr>
            <p:ph idx="1"/>
          </p:nvPr>
        </p:nvSpPr>
        <p:spPr/>
        <p:txBody>
          <a:bodyPr>
            <a:normAutofit/>
          </a:bodyPr>
          <a:lstStyle/>
          <a:p>
            <a:pPr algn="r"/>
            <a:endParaRPr lang="fa-IR" sz="3600" dirty="0" smtClean="0"/>
          </a:p>
          <a:p>
            <a:pPr marL="0" indent="0" algn="r">
              <a:buNone/>
            </a:pPr>
            <a:r>
              <a:rPr lang="fa-IR" sz="3600" dirty="0" smtClean="0"/>
              <a:t>تنها از کودکانیکه والدینشان بای به کار بروند نگهداری کنید.</a:t>
            </a:r>
            <a:endParaRPr lang="en-US" sz="3600" dirty="0" smtClean="0"/>
          </a:p>
          <a:p>
            <a:pPr marL="0" indent="0" algn="r">
              <a:buNone/>
            </a:pPr>
            <a:r>
              <a:rPr lang="fa-IR" dirty="0" smtClean="0"/>
              <a:t>والدینی که کارهای ضروری ندارند باید در منزل بمانند و کودکان خود را نگه داری کنند.(خانه ماندن)</a:t>
            </a:r>
            <a:endParaRPr lang="en-US" dirty="0"/>
          </a:p>
        </p:txBody>
      </p:sp>
      <p:sp>
        <p:nvSpPr>
          <p:cNvPr id="5" name="Slide Number Placeholder 4"/>
          <p:cNvSpPr>
            <a:spLocks noGrp="1"/>
          </p:cNvSpPr>
          <p:nvPr>
            <p:ph type="sldNum" sz="quarter" idx="12"/>
          </p:nvPr>
        </p:nvSpPr>
        <p:spPr>
          <a:xfrm>
            <a:off x="7055827" y="6382726"/>
            <a:ext cx="2057400" cy="365125"/>
          </a:xfrm>
        </p:spPr>
        <p:txBody>
          <a:bodyPr/>
          <a:lstStyle/>
          <a:p>
            <a:r>
              <a:rPr lang="en-US" dirty="0" smtClean="0"/>
              <a:t>48</a:t>
            </a:r>
            <a:endParaRPr lang="en-US" dirty="0"/>
          </a:p>
        </p:txBody>
      </p:sp>
    </p:spTree>
    <p:extLst>
      <p:ext uri="{BB962C8B-B14F-4D97-AF65-F5344CB8AC3E}">
        <p14:creationId xmlns:p14="http://schemas.microsoft.com/office/powerpoint/2010/main" val="9556634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
            </a:r>
            <a:br>
              <a:rPr lang="en-US" dirty="0" smtClean="0"/>
            </a:br>
            <a:r>
              <a:rPr lang="fa-IR" dirty="0" smtClean="0"/>
              <a:t>فاصله فیزیکی: گروهاهای بزرگتر</a:t>
            </a:r>
            <a:endParaRPr lang="en-US" dirty="0"/>
          </a:p>
        </p:txBody>
      </p:sp>
      <p:sp>
        <p:nvSpPr>
          <p:cNvPr id="3" name="Content Placeholder 2"/>
          <p:cNvSpPr>
            <a:spLocks noGrp="1"/>
          </p:cNvSpPr>
          <p:nvPr>
            <p:ph idx="1"/>
          </p:nvPr>
        </p:nvSpPr>
        <p:spPr>
          <a:xfrm>
            <a:off x="856342" y="1514473"/>
            <a:ext cx="7886700" cy="4351338"/>
          </a:xfrm>
        </p:spPr>
        <p:txBody>
          <a:bodyPr>
            <a:normAutofit/>
          </a:bodyPr>
          <a:lstStyle/>
          <a:p>
            <a:pPr marL="0" indent="0">
              <a:buNone/>
            </a:pPr>
            <a:endParaRPr lang="en-US" sz="3600" dirty="0" smtClean="0"/>
          </a:p>
          <a:p>
            <a:pPr algn="r"/>
            <a:r>
              <a:rPr lang="fa-IR" sz="3600" smtClean="0"/>
              <a:t>کودکان </a:t>
            </a:r>
            <a:r>
              <a:rPr lang="fa-IR" sz="3600" dirty="0" smtClean="0"/>
              <a:t>یا کارکنان نباید جابجا شوند و یا با هم مخلوط شوند.</a:t>
            </a:r>
          </a:p>
          <a:p>
            <a:pPr algn="r"/>
            <a:r>
              <a:rPr lang="fa-IR" sz="3600" dirty="0" smtClean="0"/>
              <a:t>هر گروهی مشخص شده و در همان گروه باقی میمانند.</a:t>
            </a:r>
          </a:p>
          <a:p>
            <a:pPr algn="r"/>
            <a:r>
              <a:rPr lang="fa-IR" sz="3600" dirty="0" smtClean="0"/>
              <a:t>در صورت امکان خواهر و برادرهای یک خانواده را در یکجا نگهداری کنید.</a:t>
            </a:r>
          </a:p>
          <a:p>
            <a:pPr marL="0" indent="0">
              <a:buNone/>
            </a:pPr>
            <a:endParaRPr lang="en-US" sz="3600" dirty="0" smtClean="0"/>
          </a:p>
          <a:p>
            <a:endParaRPr lang="en-US" dirty="0"/>
          </a:p>
        </p:txBody>
      </p:sp>
      <p:sp>
        <p:nvSpPr>
          <p:cNvPr id="5" name="Slide Number Placeholder 4"/>
          <p:cNvSpPr>
            <a:spLocks noGrp="1"/>
          </p:cNvSpPr>
          <p:nvPr>
            <p:ph type="sldNum" sz="quarter" idx="12"/>
          </p:nvPr>
        </p:nvSpPr>
        <p:spPr>
          <a:xfrm>
            <a:off x="7055827" y="6365141"/>
            <a:ext cx="2057400" cy="365125"/>
          </a:xfrm>
        </p:spPr>
        <p:txBody>
          <a:bodyPr/>
          <a:lstStyle/>
          <a:p>
            <a:r>
              <a:rPr lang="en-US" dirty="0" smtClean="0"/>
              <a:t>49</a:t>
            </a:r>
            <a:endParaRPr lang="en-US" dirty="0"/>
          </a:p>
        </p:txBody>
      </p:sp>
    </p:spTree>
    <p:extLst>
      <p:ext uri="{BB962C8B-B14F-4D97-AF65-F5344CB8AC3E}">
        <p14:creationId xmlns:p14="http://schemas.microsoft.com/office/powerpoint/2010/main" val="6624629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Physical Distancing: Group Size</a:t>
            </a:r>
            <a:endParaRPr lang="en-US" dirty="0"/>
          </a:p>
        </p:txBody>
      </p:sp>
      <p:sp>
        <p:nvSpPr>
          <p:cNvPr id="3" name="Content Placeholder 2"/>
          <p:cNvSpPr>
            <a:spLocks noGrp="1"/>
          </p:cNvSpPr>
          <p:nvPr>
            <p:ph idx="1"/>
          </p:nvPr>
        </p:nvSpPr>
        <p:spPr>
          <a:xfrm>
            <a:off x="856342" y="1514473"/>
            <a:ext cx="7886700" cy="4351338"/>
          </a:xfrm>
        </p:spPr>
        <p:txBody>
          <a:bodyPr>
            <a:normAutofit/>
          </a:bodyPr>
          <a:lstStyle/>
          <a:p>
            <a:pPr marL="0" indent="0">
              <a:buNone/>
            </a:pPr>
            <a:endParaRPr lang="en-US" sz="3600" dirty="0" smtClean="0"/>
          </a:p>
          <a:p>
            <a:pPr marL="0" indent="0">
              <a:buNone/>
            </a:pPr>
            <a:r>
              <a:rPr lang="en-US" sz="3600" dirty="0" smtClean="0"/>
              <a:t>Group Size for Centers (Per Licensing) </a:t>
            </a:r>
          </a:p>
          <a:p>
            <a:pPr marL="0" indent="0">
              <a:buNone/>
            </a:pPr>
            <a:r>
              <a:rPr lang="en-US" b="1" dirty="0"/>
              <a:t>Age	</a:t>
            </a:r>
            <a:r>
              <a:rPr lang="en-US" b="1" dirty="0" smtClean="0"/>
              <a:t>                </a:t>
            </a:r>
            <a:r>
              <a:rPr lang="en-US" b="1" dirty="0" err="1" smtClean="0"/>
              <a:t>Staff:Child</a:t>
            </a:r>
            <a:r>
              <a:rPr lang="en-US" b="1" dirty="0" smtClean="0"/>
              <a:t> </a:t>
            </a:r>
            <a:r>
              <a:rPr lang="en-US" b="1" dirty="0"/>
              <a:t>Ratio	</a:t>
            </a:r>
            <a:r>
              <a:rPr lang="en-US" b="1" dirty="0" smtClean="0"/>
              <a:t>   Group </a:t>
            </a:r>
            <a:r>
              <a:rPr lang="en-US" b="1" dirty="0"/>
              <a:t>Size	</a:t>
            </a:r>
          </a:p>
          <a:p>
            <a:r>
              <a:rPr lang="en-US" dirty="0"/>
              <a:t>0-18 months (infant)	1:4	</a:t>
            </a:r>
            <a:r>
              <a:rPr lang="en-US" dirty="0" smtClean="0"/>
              <a:t>              10</a:t>
            </a:r>
            <a:r>
              <a:rPr lang="en-US" dirty="0"/>
              <a:t>	</a:t>
            </a:r>
          </a:p>
          <a:p>
            <a:r>
              <a:rPr lang="en-US" dirty="0"/>
              <a:t>18-36 months (toddler)	1:6	</a:t>
            </a:r>
            <a:r>
              <a:rPr lang="en-US" dirty="0" smtClean="0"/>
              <a:t>              10</a:t>
            </a:r>
            <a:r>
              <a:rPr lang="en-US" dirty="0"/>
              <a:t>	</a:t>
            </a:r>
          </a:p>
          <a:p>
            <a:r>
              <a:rPr lang="en-US" dirty="0" smtClean="0"/>
              <a:t>Preschool                         1:10                  10</a:t>
            </a:r>
          </a:p>
          <a:p>
            <a:r>
              <a:rPr lang="en-US" dirty="0"/>
              <a:t>S</a:t>
            </a:r>
            <a:r>
              <a:rPr lang="en-US" dirty="0" smtClean="0"/>
              <a:t>chool age</a:t>
            </a:r>
            <a:r>
              <a:rPr lang="en-US" dirty="0"/>
              <a:t>	</a:t>
            </a:r>
            <a:r>
              <a:rPr lang="en-US" dirty="0" smtClean="0"/>
              <a:t>                       1:10</a:t>
            </a:r>
            <a:r>
              <a:rPr lang="en-US" dirty="0"/>
              <a:t>	</a:t>
            </a:r>
            <a:r>
              <a:rPr lang="en-US" dirty="0" smtClean="0"/>
              <a:t>               10</a:t>
            </a:r>
            <a:r>
              <a:rPr lang="en-US" dirty="0"/>
              <a:t>	</a:t>
            </a:r>
          </a:p>
          <a:p>
            <a:r>
              <a:rPr lang="en-US" dirty="0" smtClean="0"/>
              <a:t>mixed </a:t>
            </a:r>
            <a:r>
              <a:rPr lang="en-US" dirty="0"/>
              <a:t>age </a:t>
            </a:r>
            <a:r>
              <a:rPr lang="en-US" dirty="0" smtClean="0"/>
              <a:t>groups</a:t>
            </a:r>
            <a:r>
              <a:rPr lang="en-US" dirty="0"/>
              <a:t>	1:6	</a:t>
            </a:r>
            <a:r>
              <a:rPr lang="en-US" dirty="0" smtClean="0"/>
              <a:t>               10</a:t>
            </a:r>
            <a:r>
              <a:rPr lang="en-US" dirty="0"/>
              <a:t>	</a:t>
            </a:r>
          </a:p>
          <a:p>
            <a:endParaRPr lang="en-US" dirty="0"/>
          </a:p>
        </p:txBody>
      </p:sp>
      <p:sp>
        <p:nvSpPr>
          <p:cNvPr id="5" name="Slide Number Placeholder 4"/>
          <p:cNvSpPr>
            <a:spLocks noGrp="1"/>
          </p:cNvSpPr>
          <p:nvPr>
            <p:ph type="sldNum" sz="quarter" idx="12"/>
          </p:nvPr>
        </p:nvSpPr>
        <p:spPr>
          <a:xfrm>
            <a:off x="6972677" y="6365142"/>
            <a:ext cx="2057400" cy="365125"/>
          </a:xfrm>
        </p:spPr>
        <p:txBody>
          <a:bodyPr/>
          <a:lstStyle/>
          <a:p>
            <a:r>
              <a:rPr lang="en-US" dirty="0" smtClean="0"/>
              <a:t>50</a:t>
            </a:r>
            <a:endParaRPr lang="en-US" dirty="0"/>
          </a:p>
        </p:txBody>
      </p:sp>
    </p:spTree>
    <p:extLst>
      <p:ext uri="{BB962C8B-B14F-4D97-AF65-F5344CB8AC3E}">
        <p14:creationId xmlns:p14="http://schemas.microsoft.com/office/powerpoint/2010/main" val="30806879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fa-IR" dirty="0" smtClean="0"/>
              <a:t>فاصله فیزیکی:اندازه گروه(نوزادان-18 ماهگی)</a:t>
            </a:r>
            <a:endParaRPr lang="en-US" dirty="0"/>
          </a:p>
        </p:txBody>
      </p:sp>
      <p:sp>
        <p:nvSpPr>
          <p:cNvPr id="3" name="Content Placeholder 2"/>
          <p:cNvSpPr>
            <a:spLocks noGrp="1"/>
          </p:cNvSpPr>
          <p:nvPr>
            <p:ph idx="1"/>
          </p:nvPr>
        </p:nvSpPr>
        <p:spPr>
          <a:xfrm>
            <a:off x="856342" y="1514473"/>
            <a:ext cx="7886700" cy="4351338"/>
          </a:xfrm>
        </p:spPr>
        <p:txBody>
          <a:bodyPr>
            <a:normAutofit/>
          </a:bodyPr>
          <a:lstStyle/>
          <a:p>
            <a:pPr marL="0" indent="0">
              <a:buNone/>
            </a:pPr>
            <a:endParaRPr lang="en-US" sz="3600" dirty="0" smtClean="0"/>
          </a:p>
          <a:p>
            <a:pPr marL="0" indent="0">
              <a:buNone/>
            </a:pPr>
            <a:r>
              <a:rPr lang="fa-IR" sz="3600" dirty="0" smtClean="0"/>
              <a:t>اندازه گروه برای کودکستان خانگی(برای هر مجوز)</a:t>
            </a:r>
            <a:r>
              <a:rPr lang="en-US" sz="3600" dirty="0" smtClean="0"/>
              <a:t>		   </a:t>
            </a:r>
            <a:r>
              <a:rPr lang="fa-IR" sz="3600" dirty="0" smtClean="0"/>
              <a:t>معلم: چند کودک    اندازه گروه</a:t>
            </a:r>
            <a:r>
              <a:rPr lang="en-US" b="1" dirty="0"/>
              <a:t>	</a:t>
            </a:r>
          </a:p>
          <a:p>
            <a:r>
              <a:rPr lang="fa-IR" dirty="0" smtClean="0"/>
              <a:t> نوزادان  1:4 </a:t>
            </a:r>
            <a:r>
              <a:rPr lang="fa-IR" smtClean="0"/>
              <a:t>نوزاد               </a:t>
            </a:r>
            <a:r>
              <a:rPr lang="fa-IR" dirty="0" smtClean="0"/>
              <a:t>4                          </a:t>
            </a:r>
          </a:p>
          <a:p>
            <a:pPr marL="0" indent="0">
              <a:buNone/>
            </a:pPr>
            <a:endParaRPr lang="en-US" dirty="0" smtClean="0"/>
          </a:p>
          <a:p>
            <a:r>
              <a:rPr lang="fa-IR" dirty="0" smtClean="0"/>
              <a:t>همه سنین با هم(دو تا نوزاد) 1:6         6                                     </a:t>
            </a:r>
            <a:endParaRPr lang="en-US" dirty="0"/>
          </a:p>
        </p:txBody>
      </p:sp>
      <p:sp>
        <p:nvSpPr>
          <p:cNvPr id="5" name="Slide Number Placeholder 4"/>
          <p:cNvSpPr>
            <a:spLocks noGrp="1"/>
          </p:cNvSpPr>
          <p:nvPr>
            <p:ph type="sldNum" sz="quarter" idx="12"/>
          </p:nvPr>
        </p:nvSpPr>
        <p:spPr>
          <a:xfrm>
            <a:off x="6999054" y="6365141"/>
            <a:ext cx="2057400" cy="365125"/>
          </a:xfrm>
        </p:spPr>
        <p:txBody>
          <a:bodyPr/>
          <a:lstStyle/>
          <a:p>
            <a:r>
              <a:rPr lang="en-US" dirty="0" smtClean="0"/>
              <a:t>51</a:t>
            </a:r>
            <a:endParaRPr lang="en-US" dirty="0"/>
          </a:p>
        </p:txBody>
      </p:sp>
    </p:spTree>
    <p:extLst>
      <p:ext uri="{BB962C8B-B14F-4D97-AF65-F5344CB8AC3E}">
        <p14:creationId xmlns:p14="http://schemas.microsoft.com/office/powerpoint/2010/main" val="3649775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fa-IR" dirty="0" smtClean="0"/>
              <a:t>فاصله فیزیکی:اندازه گروه(نوزادان و کودکان نوپا)</a:t>
            </a:r>
            <a:endParaRPr lang="en-US" dirty="0"/>
          </a:p>
        </p:txBody>
      </p:sp>
      <p:sp>
        <p:nvSpPr>
          <p:cNvPr id="3" name="Content Placeholder 2"/>
          <p:cNvSpPr>
            <a:spLocks noGrp="1"/>
          </p:cNvSpPr>
          <p:nvPr>
            <p:ph idx="1"/>
          </p:nvPr>
        </p:nvSpPr>
        <p:spPr>
          <a:xfrm>
            <a:off x="856342" y="1514473"/>
            <a:ext cx="7886700" cy="4351338"/>
          </a:xfrm>
        </p:spPr>
        <p:txBody>
          <a:bodyPr>
            <a:normAutofit/>
          </a:bodyPr>
          <a:lstStyle/>
          <a:p>
            <a:pPr marL="0" indent="0">
              <a:buNone/>
            </a:pPr>
            <a:endParaRPr lang="en-US" sz="3600" dirty="0" smtClean="0"/>
          </a:p>
          <a:p>
            <a:pPr marL="0" indent="0" algn="r">
              <a:buNone/>
            </a:pPr>
            <a:endParaRPr lang="en-US" dirty="0" smtClean="0"/>
          </a:p>
          <a:p>
            <a:pPr marL="0" indent="0" algn="r">
              <a:buNone/>
            </a:pPr>
            <a:r>
              <a:rPr lang="fa-IR" dirty="0" smtClean="0"/>
              <a:t>نگهداری </a:t>
            </a:r>
            <a:r>
              <a:rPr lang="fa-IR" dirty="0" smtClean="0"/>
              <a:t>نوزادان و کودکان نو پا با فاصله فیزیکی غیر ممکن هست.</a:t>
            </a:r>
          </a:p>
          <a:p>
            <a:pPr marL="0" indent="0" algn="r">
              <a:buNone/>
            </a:pPr>
            <a:r>
              <a:rPr lang="fa-IR" dirty="0" smtClean="0"/>
              <a:t>نوزادان زیر یکسال به ویروس کرونا آسیب پذیرتر میباشند.</a:t>
            </a:r>
          </a:p>
          <a:p>
            <a:pPr marL="0" indent="0" algn="r">
              <a:buNone/>
            </a:pPr>
            <a:r>
              <a:rPr lang="fa-IR" dirty="0" smtClean="0"/>
              <a:t>روپوش برای معلمین، عوض کردن لباس کودکان در موقع خیس شدن با ترشحات دهان پیشنهاد شده است.</a:t>
            </a:r>
            <a:endParaRPr lang="en-US" dirty="0"/>
          </a:p>
        </p:txBody>
      </p:sp>
      <p:sp>
        <p:nvSpPr>
          <p:cNvPr id="5" name="Slide Number Placeholder 4"/>
          <p:cNvSpPr>
            <a:spLocks noGrp="1"/>
          </p:cNvSpPr>
          <p:nvPr>
            <p:ph type="sldNum" sz="quarter" idx="12"/>
          </p:nvPr>
        </p:nvSpPr>
        <p:spPr>
          <a:xfrm>
            <a:off x="6999054" y="6365141"/>
            <a:ext cx="2057400" cy="365125"/>
          </a:xfrm>
        </p:spPr>
        <p:txBody>
          <a:bodyPr/>
          <a:lstStyle/>
          <a:p>
            <a:r>
              <a:rPr lang="en-US" dirty="0" smtClean="0"/>
              <a:t>51</a:t>
            </a:r>
            <a:endParaRPr lang="en-US" dirty="0"/>
          </a:p>
        </p:txBody>
      </p:sp>
    </p:spTree>
    <p:extLst>
      <p:ext uri="{BB962C8B-B14F-4D97-AF65-F5344CB8AC3E}">
        <p14:creationId xmlns:p14="http://schemas.microsoft.com/office/powerpoint/2010/main" val="28356416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فاصله فیزیکی: محیط کودکستان</a:t>
            </a:r>
            <a:endParaRPr lang="en-US" dirty="0"/>
          </a:p>
        </p:txBody>
      </p:sp>
      <p:sp>
        <p:nvSpPr>
          <p:cNvPr id="3" name="Content Placeholder 2"/>
          <p:cNvSpPr>
            <a:spLocks noGrp="1"/>
          </p:cNvSpPr>
          <p:nvPr>
            <p:ph idx="1"/>
          </p:nvPr>
        </p:nvSpPr>
        <p:spPr/>
        <p:txBody>
          <a:bodyPr>
            <a:noAutofit/>
          </a:bodyPr>
          <a:lstStyle/>
          <a:p>
            <a:pPr algn="r"/>
            <a:r>
              <a:rPr lang="fa-IR" sz="3600" dirty="0" smtClean="0"/>
              <a:t>مرتب </a:t>
            </a:r>
            <a:r>
              <a:rPr lang="fa-IR" sz="3600" dirty="0" smtClean="0"/>
              <a:t>کردن محیط کودکستان بصورتیکه جای بیشتری برای آنها باز شود.</a:t>
            </a:r>
          </a:p>
          <a:p>
            <a:pPr algn="r"/>
            <a:r>
              <a:rPr lang="fa-IR" sz="3600" dirty="0" smtClean="0"/>
              <a:t>باز کردن پنجره به بیرون برای هوای تازه.</a:t>
            </a:r>
          </a:p>
          <a:p>
            <a:pPr algn="r"/>
            <a:r>
              <a:rPr lang="fa-IR" sz="3600" dirty="0" smtClean="0"/>
              <a:t>فاصله </a:t>
            </a:r>
            <a:r>
              <a:rPr lang="fa-IR" sz="3600" dirty="0" smtClean="0"/>
              <a:t>6 فیت(اگر امکان پذیر باشد) مابین رختخواب کودکان، سر کودک با پای کودک دیگرکنار هم باشد.</a:t>
            </a:r>
            <a:endParaRPr lang="en-US" sz="3600" dirty="0" smtClean="0"/>
          </a:p>
        </p:txBody>
      </p:sp>
      <p:sp>
        <p:nvSpPr>
          <p:cNvPr id="5" name="Slide Number Placeholder 4"/>
          <p:cNvSpPr>
            <a:spLocks noGrp="1"/>
          </p:cNvSpPr>
          <p:nvPr>
            <p:ph type="sldNum" sz="quarter" idx="12"/>
          </p:nvPr>
        </p:nvSpPr>
        <p:spPr>
          <a:xfrm>
            <a:off x="7007845" y="6347557"/>
            <a:ext cx="2057400" cy="365125"/>
          </a:xfrm>
        </p:spPr>
        <p:txBody>
          <a:bodyPr/>
          <a:lstStyle/>
          <a:p>
            <a:r>
              <a:rPr lang="en-US" dirty="0" smtClean="0"/>
              <a:t>52</a:t>
            </a:r>
            <a:endParaRPr lang="en-US" dirty="0"/>
          </a:p>
        </p:txBody>
      </p:sp>
      <p:pic>
        <p:nvPicPr>
          <p:cNvPr id="4098" name="Picture 2" descr="https://dl.boxcloud.com/api/2.0/internal_files/300663561377/versions/316530240977/representations/jpg_paged_2048x2048/content/1.jpg?access_token=1!iie6Acd1PBhLWa9EWXmSeQr1q46osVhWg6x5ZWoZDdo9ANaDyfLiaumqzDAw2aM9s0AKbIMk1bq4KiAdgcJQ45m1F-th_kHGZMB3Cxrlu_qZzTtQ54dIVT8zUaVXkgFHBa9k9bCGcIlaDfF5wqg6IVtKRvPGkzhRBqsMXtjbszlM5Es42YkLjfBWTleySgybViNOGPcNpg0AeLZCtHbohCX7KiaDPRT-wwDCzOkc3dzuCx93BJKf0NjqhY3t_KZwQQc6M-NeRvtxTsJlzEfjv7xQM6y2i4PK6iEEJ2Ab8x_mIEundr-VwJ4tRANAyon-D_wMbv_g6dMmm6hIJ3_dOPVg2F2oE_Gs7SBBvyZ3GkBX41SgvMlWFb-iEals06O5-ZcduOpDaXALbdqLOjiujWUeOJD4RaKuwJGLrASijLUQ1NHaeDiLwCRP4ePhx3_KWF9QT5JO0E8IZd2NH_QimxcdNFuf1wAODz64wAm74N75M6yFgmxMijEbJJGtDvkMOXh7JRwUoksdg3DSHxVah7036H52WbsIoRJzfkIc3tG7ftHl8MCPyTOlZi5_7k0i&amp;box_client_name=box-content-preview&amp;box_client_version=2.3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5604" y="4757628"/>
            <a:ext cx="2172792" cy="1449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02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265" y="388572"/>
            <a:ext cx="7886700" cy="1325563"/>
          </a:xfrm>
        </p:spPr>
        <p:txBody>
          <a:bodyPr/>
          <a:lstStyle/>
          <a:p>
            <a:pPr algn="ctr"/>
            <a:r>
              <a:rPr lang="fa-IR" dirty="0" smtClean="0"/>
              <a:t>فاصله فیزیکی: وعده های غذایی</a:t>
            </a:r>
            <a:endParaRPr lang="en-US" dirty="0"/>
          </a:p>
        </p:txBody>
      </p:sp>
      <p:sp>
        <p:nvSpPr>
          <p:cNvPr id="3" name="Content Placeholder 2"/>
          <p:cNvSpPr>
            <a:spLocks noGrp="1"/>
          </p:cNvSpPr>
          <p:nvPr>
            <p:ph idx="1"/>
          </p:nvPr>
        </p:nvSpPr>
        <p:spPr>
          <a:xfrm>
            <a:off x="711121" y="1302222"/>
            <a:ext cx="7886700" cy="4351338"/>
          </a:xfrm>
        </p:spPr>
        <p:txBody>
          <a:bodyPr>
            <a:noAutofit/>
          </a:bodyPr>
          <a:lstStyle/>
          <a:p>
            <a:endParaRPr lang="en-US" sz="3600" dirty="0" smtClean="0"/>
          </a:p>
          <a:p>
            <a:pPr algn="r"/>
            <a:r>
              <a:rPr lang="fa-IR" sz="3600" dirty="0" smtClean="0"/>
              <a:t>ما بین </a:t>
            </a:r>
            <a:r>
              <a:rPr lang="fa-IR" sz="3600" dirty="0" smtClean="0"/>
              <a:t>کودکان در موقع وعده های غذایی فاصله بیشتری بگذارید.</a:t>
            </a:r>
          </a:p>
          <a:p>
            <a:pPr algn="r"/>
            <a:r>
              <a:rPr lang="fa-IR" sz="3600" dirty="0" smtClean="0"/>
              <a:t>بصورت خانوادگی غذا را سرو نکنید. برای هر کودک غذا را با بشقاب جدا سرو کنید.</a:t>
            </a:r>
          </a:p>
          <a:p>
            <a:pPr algn="r"/>
            <a:r>
              <a:rPr lang="fa-IR" sz="3600" dirty="0" smtClean="0"/>
              <a:t>اگر امکان پذیر هست از وسایل یکبار مصرف استفاده کنید.</a:t>
            </a:r>
          </a:p>
          <a:p>
            <a:pPr algn="r"/>
            <a:r>
              <a:rPr lang="fa-IR" sz="3600" dirty="0" smtClean="0"/>
              <a:t>در کوقع سرو کردن غذا از دستکش یکبار مصرف استفاده کنید.</a:t>
            </a:r>
            <a:endParaRPr lang="en-US" sz="3600" dirty="0"/>
          </a:p>
        </p:txBody>
      </p:sp>
      <p:sp>
        <p:nvSpPr>
          <p:cNvPr id="5" name="Slide Number Placeholder 4"/>
          <p:cNvSpPr>
            <a:spLocks noGrp="1"/>
          </p:cNvSpPr>
          <p:nvPr>
            <p:ph type="sldNum" sz="quarter" idx="12"/>
          </p:nvPr>
        </p:nvSpPr>
        <p:spPr>
          <a:xfrm>
            <a:off x="6990261" y="6356349"/>
            <a:ext cx="2057400" cy="365125"/>
          </a:xfrm>
        </p:spPr>
        <p:txBody>
          <a:bodyPr/>
          <a:lstStyle/>
          <a:p>
            <a:r>
              <a:rPr lang="en-US" dirty="0" smtClean="0"/>
              <a:t>53</a:t>
            </a:r>
            <a:endParaRPr lang="en-US" dirty="0"/>
          </a:p>
        </p:txBody>
      </p:sp>
    </p:spTree>
    <p:extLst>
      <p:ext uri="{BB962C8B-B14F-4D97-AF65-F5344CB8AC3E}">
        <p14:creationId xmlns:p14="http://schemas.microsoft.com/office/powerpoint/2010/main" val="33649819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برنامه کمک رسانی برای وعده های غذایی</a:t>
            </a:r>
            <a:endParaRPr lang="en-US" dirty="0"/>
          </a:p>
        </p:txBody>
      </p:sp>
      <p:sp>
        <p:nvSpPr>
          <p:cNvPr id="3" name="Content Placeholder 2"/>
          <p:cNvSpPr>
            <a:spLocks noGrp="1"/>
          </p:cNvSpPr>
          <p:nvPr>
            <p:ph idx="1"/>
          </p:nvPr>
        </p:nvSpPr>
        <p:spPr>
          <a:xfrm>
            <a:off x="715665" y="1847850"/>
            <a:ext cx="7886700" cy="4351338"/>
          </a:xfrm>
        </p:spPr>
        <p:txBody>
          <a:bodyPr>
            <a:normAutofit/>
          </a:bodyPr>
          <a:lstStyle/>
          <a:p>
            <a:pPr marL="0" indent="0" algn="r">
              <a:buNone/>
            </a:pPr>
            <a:r>
              <a:rPr lang="fa-IR" dirty="0"/>
              <a:t>تا اطلاع بعدی </a:t>
            </a:r>
            <a:r>
              <a:rPr lang="fa-IR" dirty="0" smtClean="0"/>
              <a:t>در </a:t>
            </a:r>
            <a:r>
              <a:rPr lang="fa-IR" dirty="0"/>
              <a:t>کل آمریکا </a:t>
            </a:r>
            <a:r>
              <a:rPr lang="fa-IR" dirty="0" smtClean="0"/>
              <a:t>لازم نیست که وعده های غذایی مثل دستورهای قبل باشد.</a:t>
            </a:r>
          </a:p>
          <a:p>
            <a:pPr marL="0" indent="0" algn="r">
              <a:buNone/>
            </a:pPr>
            <a:r>
              <a:rPr lang="fa-IR" dirty="0" smtClean="0"/>
              <a:t>اگر احتیاج به کمک دارید به سی ا سی اف پی(مکانهایی که مواد غذایی مجانی میدهند) محلی مراجعه کنید.</a:t>
            </a:r>
            <a:endParaRPr lang="en-US" dirty="0"/>
          </a:p>
        </p:txBody>
      </p:sp>
      <p:sp>
        <p:nvSpPr>
          <p:cNvPr id="5" name="Slide Number Placeholder 4"/>
          <p:cNvSpPr>
            <a:spLocks noGrp="1"/>
          </p:cNvSpPr>
          <p:nvPr>
            <p:ph type="sldNum" sz="quarter" idx="12"/>
          </p:nvPr>
        </p:nvSpPr>
        <p:spPr>
          <a:xfrm>
            <a:off x="7016638" y="6356349"/>
            <a:ext cx="2057400" cy="365125"/>
          </a:xfrm>
        </p:spPr>
        <p:txBody>
          <a:bodyPr/>
          <a:lstStyle/>
          <a:p>
            <a:r>
              <a:rPr lang="en-US" dirty="0" smtClean="0"/>
              <a:t>54</a:t>
            </a:r>
            <a:endParaRPr lang="en-US" dirty="0"/>
          </a:p>
        </p:txBody>
      </p:sp>
    </p:spTree>
    <p:extLst>
      <p:ext uri="{BB962C8B-B14F-4D97-AF65-F5344CB8AC3E}">
        <p14:creationId xmlns:p14="http://schemas.microsoft.com/office/powerpoint/2010/main" val="3701124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86081"/>
            <a:ext cx="7897222" cy="1544319"/>
          </a:xfrm>
        </p:spPr>
        <p:txBody>
          <a:bodyPr>
            <a:normAutofit/>
          </a:bodyPr>
          <a:lstStyle/>
          <a:p>
            <a:pPr algn="r"/>
            <a:r>
              <a:rPr lang="fa-IR" dirty="0" smtClean="0"/>
              <a:t>بهترین راه مبارزه با کوید 19 دور بودن از ویروس هست.</a:t>
            </a:r>
            <a:endParaRPr lang="en-US" dirty="0"/>
          </a:p>
        </p:txBody>
      </p:sp>
      <p:sp>
        <p:nvSpPr>
          <p:cNvPr id="5" name="Slide Number Placeholder 4"/>
          <p:cNvSpPr>
            <a:spLocks noGrp="1"/>
          </p:cNvSpPr>
          <p:nvPr>
            <p:ph type="sldNum" sz="quarter" idx="12"/>
          </p:nvPr>
        </p:nvSpPr>
        <p:spPr/>
        <p:txBody>
          <a:bodyPr/>
          <a:lstStyle/>
          <a:p>
            <a:r>
              <a:rPr lang="en-US" dirty="0" smtClean="0"/>
              <a:t>4</a:t>
            </a:r>
            <a:endParaRPr lang="en-US" dirty="0"/>
          </a:p>
        </p:txBody>
      </p:sp>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8311" y="2439401"/>
            <a:ext cx="3550420" cy="3134471"/>
          </a:xfrm>
        </p:spPr>
      </p:pic>
      <p:sp>
        <p:nvSpPr>
          <p:cNvPr id="3" name="TextBox 2"/>
          <p:cNvSpPr txBox="1"/>
          <p:nvPr/>
        </p:nvSpPr>
        <p:spPr>
          <a:xfrm rot="20173647">
            <a:off x="2381699" y="3347134"/>
            <a:ext cx="4168379" cy="1107996"/>
          </a:xfrm>
          <a:prstGeom prst="rect">
            <a:avLst/>
          </a:prstGeom>
          <a:noFill/>
        </p:spPr>
        <p:txBody>
          <a:bodyPr wrap="square" rtlCol="0">
            <a:spAutoFit/>
          </a:bodyPr>
          <a:lstStyle/>
          <a:p>
            <a:r>
              <a:rPr lang="fa-IR" sz="6600" dirty="0" smtClean="0">
                <a:solidFill>
                  <a:srgbClr val="FF0000"/>
                </a:solidFill>
              </a:rPr>
              <a:t>ماندن در خانه</a:t>
            </a:r>
            <a:endParaRPr lang="en-US" sz="6600" dirty="0">
              <a:solidFill>
                <a:srgbClr val="FF0000"/>
              </a:solidFill>
            </a:endParaRPr>
          </a:p>
        </p:txBody>
      </p:sp>
    </p:spTree>
    <p:extLst>
      <p:ext uri="{BB962C8B-B14F-4D97-AF65-F5344CB8AC3E}">
        <p14:creationId xmlns:p14="http://schemas.microsoft.com/office/powerpoint/2010/main" val="132243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فاصله فیزیکی</a:t>
            </a:r>
            <a:endParaRPr lang="en-US" dirty="0"/>
          </a:p>
        </p:txBody>
      </p:sp>
      <p:sp>
        <p:nvSpPr>
          <p:cNvPr id="3" name="Content Placeholder 2"/>
          <p:cNvSpPr>
            <a:spLocks noGrp="1"/>
          </p:cNvSpPr>
          <p:nvPr>
            <p:ph idx="1"/>
          </p:nvPr>
        </p:nvSpPr>
        <p:spPr/>
        <p:txBody>
          <a:bodyPr>
            <a:noAutofit/>
          </a:bodyPr>
          <a:lstStyle/>
          <a:p>
            <a:pPr algn="r"/>
            <a:r>
              <a:rPr lang="fa-IR" sz="3200" dirty="0" smtClean="0"/>
              <a:t>فعالیتهایی رابرنامه ریزی کنید که فاصله فیزیکی در نظر</a:t>
            </a:r>
            <a:r>
              <a:rPr lang="fa-IR" sz="3200" b="1" dirty="0" smtClean="0"/>
              <a:t> </a:t>
            </a:r>
            <a:r>
              <a:rPr lang="fa-IR" sz="3200" dirty="0" smtClean="0"/>
              <a:t>گرفته شده باشد</a:t>
            </a:r>
            <a:r>
              <a:rPr lang="fa-IR" sz="3200" b="1" dirty="0" smtClean="0"/>
              <a:t>.</a:t>
            </a:r>
            <a:endParaRPr lang="fa-IR" sz="3200" b="1" dirty="0"/>
          </a:p>
          <a:p>
            <a:pPr marL="0" indent="0" algn="r">
              <a:buNone/>
            </a:pPr>
            <a:r>
              <a:rPr lang="fa-IR" sz="3200" b="1" dirty="0" smtClean="0"/>
              <a:t>سعی کنید که بازی در محیط آزاد بیشتر از قبل در برنامه تان باشد.</a:t>
            </a:r>
            <a:endParaRPr lang="fa-IR" sz="3200" dirty="0" smtClean="0"/>
          </a:p>
          <a:p>
            <a:pPr marL="0" indent="0" algn="r">
              <a:buNone/>
            </a:pPr>
            <a:r>
              <a:rPr lang="fa-IR" sz="3200" dirty="0" smtClean="0"/>
              <a:t>ایده برای فعالیت</a:t>
            </a:r>
            <a:r>
              <a:rPr lang="en-US" sz="3200" dirty="0" smtClean="0"/>
              <a:t>:</a:t>
            </a:r>
            <a:endParaRPr lang="en-US" sz="3200" dirty="0"/>
          </a:p>
          <a:p>
            <a:pPr marL="0" indent="0">
              <a:buNone/>
            </a:pPr>
            <a:r>
              <a:rPr lang="en-US" u="sng" dirty="0">
                <a:hlinkClick r:id="rId3"/>
              </a:rPr>
              <a:t>https://www.youtube.com/watch?v=iLgdCNr0NIk</a:t>
            </a:r>
            <a:r>
              <a:rPr lang="en-US" dirty="0"/>
              <a:t> </a:t>
            </a:r>
            <a:endParaRPr lang="en-US" sz="3200" dirty="0"/>
          </a:p>
        </p:txBody>
      </p:sp>
      <p:sp>
        <p:nvSpPr>
          <p:cNvPr id="5" name="Slide Number Placeholder 4"/>
          <p:cNvSpPr>
            <a:spLocks noGrp="1"/>
          </p:cNvSpPr>
          <p:nvPr>
            <p:ph type="sldNum" sz="quarter" idx="12"/>
          </p:nvPr>
        </p:nvSpPr>
        <p:spPr>
          <a:xfrm>
            <a:off x="7007846" y="6373934"/>
            <a:ext cx="2057400" cy="365125"/>
          </a:xfrm>
        </p:spPr>
        <p:txBody>
          <a:bodyPr/>
          <a:lstStyle/>
          <a:p>
            <a:r>
              <a:rPr lang="en-US" dirty="0" smtClean="0"/>
              <a:t>55</a:t>
            </a:r>
            <a:endParaRPr lang="en-US" dirty="0"/>
          </a:p>
        </p:txBody>
      </p:sp>
    </p:spTree>
    <p:extLst>
      <p:ext uri="{BB962C8B-B14F-4D97-AF65-F5344CB8AC3E}">
        <p14:creationId xmlns:p14="http://schemas.microsoft.com/office/powerpoint/2010/main" val="23158815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ماسک: راهنمای فعلی</a:t>
            </a:r>
            <a:endParaRPr lang="en-US" dirty="0"/>
          </a:p>
        </p:txBody>
      </p:sp>
      <p:sp>
        <p:nvSpPr>
          <p:cNvPr id="3" name="Content Placeholder 2"/>
          <p:cNvSpPr>
            <a:spLocks noGrp="1"/>
          </p:cNvSpPr>
          <p:nvPr>
            <p:ph idx="1"/>
          </p:nvPr>
        </p:nvSpPr>
        <p:spPr/>
        <p:txBody>
          <a:bodyPr>
            <a:normAutofit lnSpcReduction="10000"/>
          </a:bodyPr>
          <a:lstStyle/>
          <a:p>
            <a:pPr algn="r"/>
            <a:endParaRPr lang="fa-IR" dirty="0" smtClean="0"/>
          </a:p>
          <a:p>
            <a:pPr algn="r"/>
            <a:r>
              <a:rPr lang="fa-IR" dirty="0" smtClean="0"/>
              <a:t>بزرگسالان </a:t>
            </a:r>
            <a:r>
              <a:rPr lang="fa-IR" dirty="0" smtClean="0"/>
              <a:t>و کودکان بالاتر از دو سال بهتر هست که از ماسک پارچه ای استفاده کنند که روی بینی و دهانشان را بپوشاند.</a:t>
            </a:r>
          </a:p>
          <a:p>
            <a:pPr algn="r"/>
            <a:r>
              <a:rPr lang="fa-IR" dirty="0" smtClean="0"/>
              <a:t>ماسک پارچه ای برای مبتلا نشدن به ویروس نیست بلکه برای پخش نشدن ویروس به دیگران میباشد. کودکان به احتمال زیاد نمیتوانند از ماسک بدرستی استفاده کنند، یا بدرستی از صورتشان بردارند.</a:t>
            </a:r>
          </a:p>
          <a:p>
            <a:pPr algn="r"/>
            <a:r>
              <a:rPr lang="fa-IR" dirty="0" smtClean="0"/>
              <a:t>برای اطلاعات بیشتر به دستور محلی توجه شود.</a:t>
            </a:r>
          </a:p>
          <a:p>
            <a:pPr algn="r"/>
            <a:r>
              <a:rPr lang="fa-IR" dirty="0" smtClean="0"/>
              <a:t>کودکی که علایم بیماری کوید 19دارد در طی روز بهتر هست از ماسک استفاده کند. </a:t>
            </a:r>
            <a:endParaRPr lang="en-US" dirty="0" smtClean="0"/>
          </a:p>
          <a:p>
            <a:pPr marL="0" indent="0" algn="r">
              <a:buNone/>
            </a:pPr>
            <a:endParaRPr lang="en-US" dirty="0" smtClean="0"/>
          </a:p>
          <a:p>
            <a:pPr marL="0" indent="0">
              <a:buNone/>
            </a:pPr>
            <a:endParaRPr lang="en-US" dirty="0"/>
          </a:p>
        </p:txBody>
      </p:sp>
      <p:sp>
        <p:nvSpPr>
          <p:cNvPr id="4" name="Slide Number Placeholder 3"/>
          <p:cNvSpPr>
            <a:spLocks noGrp="1"/>
          </p:cNvSpPr>
          <p:nvPr>
            <p:ph type="sldNum" sz="quarter" idx="12"/>
          </p:nvPr>
        </p:nvSpPr>
        <p:spPr>
          <a:xfrm>
            <a:off x="6981469" y="6347556"/>
            <a:ext cx="2057400" cy="365125"/>
          </a:xfrm>
        </p:spPr>
        <p:txBody>
          <a:bodyPr/>
          <a:lstStyle/>
          <a:p>
            <a:r>
              <a:rPr lang="en-US" dirty="0" smtClean="0"/>
              <a:t>56</a:t>
            </a:r>
            <a:endParaRPr lang="en-US" dirty="0"/>
          </a:p>
        </p:txBody>
      </p:sp>
    </p:spTree>
    <p:extLst>
      <p:ext uri="{BB962C8B-B14F-4D97-AF65-F5344CB8AC3E}">
        <p14:creationId xmlns:p14="http://schemas.microsoft.com/office/powerpoint/2010/main" val="21573157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374" y="341680"/>
            <a:ext cx="7886700" cy="1325563"/>
          </a:xfrm>
        </p:spPr>
        <p:txBody>
          <a:bodyPr/>
          <a:lstStyle/>
          <a:p>
            <a:pPr algn="ctr"/>
            <a:r>
              <a:rPr lang="fa-IR" dirty="0" smtClean="0"/>
              <a:t>انجام داده نشود</a:t>
            </a:r>
            <a:r>
              <a:rPr lang="en-US" dirty="0" smtClean="0"/>
              <a:t>…</a:t>
            </a:r>
            <a:endParaRPr lang="en-US" dirty="0"/>
          </a:p>
        </p:txBody>
      </p:sp>
      <p:sp>
        <p:nvSpPr>
          <p:cNvPr id="3" name="Content Placeholder 2"/>
          <p:cNvSpPr>
            <a:spLocks noGrp="1"/>
          </p:cNvSpPr>
          <p:nvPr>
            <p:ph idx="1"/>
          </p:nvPr>
        </p:nvSpPr>
        <p:spPr>
          <a:xfrm>
            <a:off x="691242" y="2005011"/>
            <a:ext cx="7886700" cy="4351338"/>
          </a:xfrm>
        </p:spPr>
        <p:txBody>
          <a:bodyPr/>
          <a:lstStyle/>
          <a:p>
            <a:pPr algn="r"/>
            <a:r>
              <a:rPr lang="fa-IR" dirty="0" smtClean="0"/>
              <a:t>مسواک زدن در کودکستان</a:t>
            </a:r>
          </a:p>
          <a:p>
            <a:pPr algn="r"/>
            <a:r>
              <a:rPr lang="fa-IR" dirty="0" smtClean="0"/>
              <a:t>اسبای بازی از خانه آوردن برای نشان دادن</a:t>
            </a:r>
          </a:p>
          <a:p>
            <a:pPr algn="r"/>
            <a:r>
              <a:rPr lang="fa-IR" dirty="0" smtClean="0"/>
              <a:t>در آغوش گرفتن دیگران</a:t>
            </a:r>
            <a:endParaRPr lang="en-US" dirty="0"/>
          </a:p>
          <a:p>
            <a:endParaRPr lang="en-US" dirty="0" smtClean="0"/>
          </a:p>
          <a:p>
            <a:endParaRPr lang="en-US" dirty="0"/>
          </a:p>
          <a:p>
            <a:pPr marL="0" indent="0">
              <a:buNone/>
            </a:pPr>
            <a:endParaRPr lang="en-US" dirty="0" smtClean="0">
              <a:hlinkClick r:id="rId3"/>
            </a:endParaRPr>
          </a:p>
          <a:p>
            <a:pPr marL="0" indent="0">
              <a:buNone/>
            </a:pPr>
            <a:r>
              <a:rPr lang="en-US" dirty="0" smtClean="0">
                <a:hlinkClick r:id="rId3"/>
              </a:rPr>
              <a:t>https</a:t>
            </a:r>
            <a:r>
              <a:rPr lang="en-US" dirty="0">
                <a:hlinkClick r:id="rId3"/>
              </a:rPr>
              <a:t>://</a:t>
            </a:r>
            <a:r>
              <a:rPr lang="en-US" dirty="0" smtClean="0">
                <a:hlinkClick r:id="rId3"/>
              </a:rPr>
              <a:t>www.youtube.com/watch?v=Xa_qNH8u3OM</a:t>
            </a:r>
            <a:r>
              <a:rPr lang="en-US" dirty="0" smtClean="0"/>
              <a:t> </a:t>
            </a:r>
            <a:endParaRPr lang="en-US" dirty="0"/>
          </a:p>
        </p:txBody>
      </p:sp>
      <p:sp>
        <p:nvSpPr>
          <p:cNvPr id="4" name="Slide Number Placeholder 3"/>
          <p:cNvSpPr>
            <a:spLocks noGrp="1"/>
          </p:cNvSpPr>
          <p:nvPr>
            <p:ph type="sldNum" sz="quarter" idx="12"/>
          </p:nvPr>
        </p:nvSpPr>
        <p:spPr>
          <a:xfrm>
            <a:off x="7039288" y="6356349"/>
            <a:ext cx="2057400" cy="365125"/>
          </a:xfrm>
        </p:spPr>
        <p:txBody>
          <a:bodyPr/>
          <a:lstStyle/>
          <a:p>
            <a:r>
              <a:rPr lang="en-US" dirty="0" smtClean="0"/>
              <a:t>57</a:t>
            </a:r>
            <a:endParaRPr lang="en-US" dirty="0"/>
          </a:p>
        </p:txBody>
      </p:sp>
      <p:pic>
        <p:nvPicPr>
          <p:cNvPr id="5" name="Picture 4"/>
          <p:cNvPicPr/>
          <p:nvPr/>
        </p:nvPicPr>
        <p:blipFill rotWithShape="1">
          <a:blip r:embed="rId4"/>
          <a:srcRect l="4488" t="12762" r="34231" b="13847"/>
          <a:stretch/>
        </p:blipFill>
        <p:spPr bwMode="auto">
          <a:xfrm>
            <a:off x="2462585" y="3093008"/>
            <a:ext cx="3642360" cy="2453640"/>
          </a:xfrm>
          <a:prstGeom prst="rect">
            <a:avLst/>
          </a:prstGeom>
          <a:ln>
            <a:solidFill>
              <a:srgbClr val="D90F8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42603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a:buNone/>
            </a:pPr>
            <a:r>
              <a:rPr lang="fa-IR" sz="3600" b="1" i="1" dirty="0" smtClean="0">
                <a:latin typeface="Bradley Hand ITC" panose="03070402050302030203" pitchFamily="66" charset="0"/>
              </a:rPr>
              <a:t>شما بعنوان معلم که کودکستان خانگی دارید قهرمان</a:t>
            </a:r>
            <a:r>
              <a:rPr lang="fa-IR" sz="3600" b="1" dirty="0" smtClean="0">
                <a:latin typeface="Bradley Hand ITC" panose="03070402050302030203" pitchFamily="66" charset="0"/>
              </a:rPr>
              <a:t> </a:t>
            </a:r>
            <a:r>
              <a:rPr lang="fa-IR" sz="3600" b="1" i="1" dirty="0" smtClean="0">
                <a:effectLst>
                  <a:outerShdw blurRad="38100" dist="38100" dir="2700000" algn="tl">
                    <a:srgbClr val="000000">
                      <a:alpha val="43137"/>
                    </a:srgbClr>
                  </a:outerShdw>
                </a:effectLst>
                <a:latin typeface="Bradley Hand ITC" panose="03070402050302030203" pitchFamily="66" charset="0"/>
              </a:rPr>
              <a:t>هستید</a:t>
            </a:r>
          </a:p>
          <a:p>
            <a:pPr marL="0" indent="0" algn="r">
              <a:buNone/>
            </a:pPr>
            <a:r>
              <a:rPr lang="fa-IR" sz="3600" b="1" i="1" dirty="0" smtClean="0">
                <a:latin typeface="Bradley Hand ITC" panose="03070402050302030203" pitchFamily="66" charset="0"/>
              </a:rPr>
              <a:t>از صمیم قلب از شما سپاسگزار هستیم برای فداکاری که میکنید تا کسانیکه باید سر کارهاشون حاضر شوند بتوانند به کار بروند.</a:t>
            </a:r>
          </a:p>
          <a:p>
            <a:pPr marL="0" indent="0" algn="r">
              <a:buNone/>
            </a:pPr>
            <a:r>
              <a:rPr lang="fa-IR" sz="3600" b="1" i="1" dirty="0" smtClean="0">
                <a:latin typeface="Bradley Hand ITC" panose="03070402050302030203" pitchFamily="66" charset="0"/>
              </a:rPr>
              <a:t>مراقب خودتان باشید، باز هم از شما سپاسگزاریم</a:t>
            </a:r>
            <a:endParaRPr lang="en-US" sz="3600" b="1" i="1" dirty="0">
              <a:latin typeface="Bradley Hand ITC" panose="03070402050302030203" pitchFamily="66" charset="0"/>
            </a:endParaRPr>
          </a:p>
        </p:txBody>
      </p:sp>
      <p:sp>
        <p:nvSpPr>
          <p:cNvPr id="5" name="Slide Number Placeholder 4"/>
          <p:cNvSpPr>
            <a:spLocks noGrp="1"/>
          </p:cNvSpPr>
          <p:nvPr>
            <p:ph type="sldNum" sz="quarter" idx="12"/>
          </p:nvPr>
        </p:nvSpPr>
        <p:spPr>
          <a:xfrm>
            <a:off x="6999053" y="6365142"/>
            <a:ext cx="2057400" cy="365125"/>
          </a:xfrm>
        </p:spPr>
        <p:txBody>
          <a:bodyPr/>
          <a:lstStyle/>
          <a:p>
            <a:r>
              <a:rPr lang="en-US" dirty="0" smtClean="0"/>
              <a:t>58</a:t>
            </a:r>
            <a:endParaRPr lang="en-US" dirty="0"/>
          </a:p>
        </p:txBody>
      </p:sp>
    </p:spTree>
    <p:extLst>
      <p:ext uri="{BB962C8B-B14F-4D97-AF65-F5344CB8AC3E}">
        <p14:creationId xmlns:p14="http://schemas.microsoft.com/office/powerpoint/2010/main" val="70741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99920"/>
            <a:ext cx="7886700" cy="4023360"/>
          </a:xfrm>
        </p:spPr>
        <p:txBody>
          <a:bodyPr>
            <a:normAutofit/>
          </a:bodyPr>
          <a:lstStyle/>
          <a:p>
            <a:pPr marL="0" indent="0" algn="r">
              <a:buNone/>
            </a:pPr>
            <a:r>
              <a:rPr lang="fa-IR" dirty="0" smtClean="0"/>
              <a:t>بله. کودکستانها بازهست، اما تنها برای افرادی که باید سرکار بروند خواهد بود.</a:t>
            </a:r>
            <a:r>
              <a:rPr lang="en-US" dirty="0" smtClean="0"/>
              <a:t> </a:t>
            </a:r>
          </a:p>
          <a:p>
            <a:pPr marL="0" indent="0" algn="r">
              <a:buNone/>
            </a:pPr>
            <a:r>
              <a:rPr lang="fa-IR" dirty="0" smtClean="0"/>
              <a:t>کودکستانهای بزرگ و کودکستانهای خانگی که باز هستند باید دستور العملهای ویژه که در مورد پاندومی(برای مثال، تمیز کاری شدید و فاصله افراد با هم).</a:t>
            </a:r>
          </a:p>
          <a:p>
            <a:pPr marL="0" indent="0" algn="r">
              <a:buNone/>
            </a:pPr>
            <a:r>
              <a:rPr lang="fa-IR" dirty="0" smtClean="0"/>
              <a:t>افرادی که برای نگهداری کودکان به خانه افراد میروند(بی بی سیتر یا ناَنی) آنها هم برای کسانیکه باید سرکار بروند.</a:t>
            </a:r>
            <a:endParaRPr lang="en-US" dirty="0" smtClean="0"/>
          </a:p>
        </p:txBody>
      </p:sp>
      <p:sp>
        <p:nvSpPr>
          <p:cNvPr id="5" name="Slide Number Placeholder 4"/>
          <p:cNvSpPr>
            <a:spLocks noGrp="1"/>
          </p:cNvSpPr>
          <p:nvPr>
            <p:ph type="sldNum" sz="quarter" idx="12"/>
          </p:nvPr>
        </p:nvSpPr>
        <p:spPr>
          <a:xfrm>
            <a:off x="6937507" y="6347557"/>
            <a:ext cx="2057400" cy="365125"/>
          </a:xfrm>
        </p:spPr>
        <p:txBody>
          <a:bodyPr/>
          <a:lstStyle/>
          <a:p>
            <a:r>
              <a:rPr lang="en-US" dirty="0" smtClean="0"/>
              <a:t>5</a:t>
            </a:r>
            <a:endParaRPr lang="en-US" dirty="0"/>
          </a:p>
        </p:txBody>
      </p:sp>
      <p:sp>
        <p:nvSpPr>
          <p:cNvPr id="4" name="Title 3"/>
          <p:cNvSpPr>
            <a:spLocks noGrp="1"/>
          </p:cNvSpPr>
          <p:nvPr>
            <p:ph type="title"/>
          </p:nvPr>
        </p:nvSpPr>
        <p:spPr/>
        <p:txBody>
          <a:bodyPr>
            <a:normAutofit fontScale="90000"/>
          </a:bodyPr>
          <a:lstStyle/>
          <a:p>
            <a:r>
              <a:rPr lang="fa-IR" dirty="0" smtClean="0"/>
              <a:t>آیا کودکستانهای کالیفرنیادر زمان قرنطینه در تمام ایالات آمریکا (ماندن در خانه) باز است؟</a:t>
            </a:r>
            <a:endParaRPr lang="en-US" dirty="0"/>
          </a:p>
        </p:txBody>
      </p:sp>
    </p:spTree>
    <p:extLst>
      <p:ext uri="{BB962C8B-B14F-4D97-AF65-F5344CB8AC3E}">
        <p14:creationId xmlns:p14="http://schemas.microsoft.com/office/powerpoint/2010/main" val="3354491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3361"/>
            <a:ext cx="7886700" cy="783637"/>
          </a:xfrm>
        </p:spPr>
        <p:txBody>
          <a:bodyPr>
            <a:normAutofit/>
          </a:bodyPr>
          <a:lstStyle/>
          <a:p>
            <a:pPr algn="ctr"/>
            <a:r>
              <a:rPr lang="fa-IR" dirty="0" smtClean="0"/>
              <a:t>چه کسانی الان باید سرکار باشند؟</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lgn="r">
              <a:buNone/>
            </a:pPr>
            <a:r>
              <a:rPr lang="fa-IR" dirty="0" smtClean="0"/>
              <a:t>خدمات پزشکی و بهداشت عمومی</a:t>
            </a:r>
          </a:p>
          <a:p>
            <a:pPr marL="0" indent="0" algn="r">
              <a:buNone/>
            </a:pPr>
            <a:r>
              <a:rPr lang="fa-IR" dirty="0" smtClean="0"/>
              <a:t>تمامی سرویسهای اضطراری</a:t>
            </a:r>
          </a:p>
          <a:p>
            <a:pPr marL="0" indent="0" algn="r">
              <a:buNone/>
            </a:pPr>
            <a:r>
              <a:rPr lang="fa-IR" dirty="0" smtClean="0"/>
              <a:t>ادارات برق، انرژی، آب، جمع آوری ضایعات</a:t>
            </a:r>
          </a:p>
          <a:p>
            <a:pPr marL="0" indent="0" algn="r">
              <a:buNone/>
            </a:pPr>
            <a:r>
              <a:rPr lang="fa-IR" dirty="0" smtClean="0"/>
              <a:t>فروشگاههای مواد خوراکی، داروخانه ها</a:t>
            </a:r>
          </a:p>
          <a:p>
            <a:pPr marL="0" indent="0" algn="r">
              <a:buNone/>
            </a:pPr>
            <a:r>
              <a:rPr lang="fa-IR" dirty="0" smtClean="0"/>
              <a:t>حمل و نقل عمومی، ایستگاههای بنزین</a:t>
            </a:r>
          </a:p>
          <a:p>
            <a:pPr marL="0" indent="0" algn="r">
              <a:buNone/>
            </a:pPr>
            <a:r>
              <a:rPr lang="fa-IR" dirty="0" smtClean="0"/>
              <a:t>ارتباطات عمومی و تکنیکی (آی تی)</a:t>
            </a:r>
            <a:endParaRPr lang="en-US" dirty="0" smtClean="0"/>
          </a:p>
        </p:txBody>
      </p:sp>
      <p:sp>
        <p:nvSpPr>
          <p:cNvPr id="5" name="Slide Number Placeholder 4"/>
          <p:cNvSpPr>
            <a:spLocks noGrp="1"/>
          </p:cNvSpPr>
          <p:nvPr>
            <p:ph type="sldNum" sz="quarter" idx="12"/>
          </p:nvPr>
        </p:nvSpPr>
        <p:spPr>
          <a:xfrm>
            <a:off x="6911131" y="6356350"/>
            <a:ext cx="2057400" cy="365125"/>
          </a:xfrm>
        </p:spPr>
        <p:txBody>
          <a:bodyPr/>
          <a:lstStyle/>
          <a:p>
            <a:r>
              <a:rPr lang="en-US" dirty="0" smtClean="0"/>
              <a:t>6</a:t>
            </a:r>
            <a:endParaRPr lang="en-US" dirty="0"/>
          </a:p>
        </p:txBody>
      </p:sp>
      <p:sp>
        <p:nvSpPr>
          <p:cNvPr id="6" name="Rectangle 5"/>
          <p:cNvSpPr/>
          <p:nvPr/>
        </p:nvSpPr>
        <p:spPr>
          <a:xfrm rot="10800000" flipV="1">
            <a:off x="1452880" y="996998"/>
            <a:ext cx="6207760" cy="369332"/>
          </a:xfrm>
          <a:prstGeom prst="rect">
            <a:avLst/>
          </a:prstGeom>
        </p:spPr>
        <p:txBody>
          <a:bodyPr wrap="square">
            <a:spAutoFit/>
          </a:bodyPr>
          <a:lstStyle/>
          <a:p>
            <a:r>
              <a:rPr lang="en-US" dirty="0">
                <a:solidFill>
                  <a:srgbClr val="000000"/>
                </a:solidFill>
                <a:latin typeface="Calibri" panose="020F0502020204030204" pitchFamily="34" charset="0"/>
                <a:ea typeface="Calibri" panose="020F0502020204030204" pitchFamily="34" charset="0"/>
                <a:hlinkClick r:id="rId3"/>
              </a:rPr>
              <a:t>Essential Critical Infrastructure Workers (</a:t>
            </a:r>
            <a:r>
              <a:rPr lang="en-US" dirty="0" smtClean="0">
                <a:solidFill>
                  <a:srgbClr val="000000"/>
                </a:solidFill>
                <a:latin typeface="Calibri" panose="020F0502020204030204" pitchFamily="34" charset="0"/>
                <a:ea typeface="Calibri" panose="020F0502020204030204" pitchFamily="34" charset="0"/>
                <a:hlinkClick r:id="rId3"/>
              </a:rPr>
              <a:t>pdf).</a:t>
            </a:r>
            <a:endParaRPr lang="en-US" dirty="0"/>
          </a:p>
        </p:txBody>
      </p:sp>
    </p:spTree>
    <p:extLst>
      <p:ext uri="{BB962C8B-B14F-4D97-AF65-F5344CB8AC3E}">
        <p14:creationId xmlns:p14="http://schemas.microsoft.com/office/powerpoint/2010/main" val="4256603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3361"/>
            <a:ext cx="7886700" cy="783637"/>
          </a:xfrm>
        </p:spPr>
        <p:txBody>
          <a:bodyPr>
            <a:normAutofit fontScale="90000"/>
          </a:bodyPr>
          <a:lstStyle/>
          <a:p>
            <a:r>
              <a:rPr lang="fa-IR" dirty="0" smtClean="0"/>
              <a:t>لیست کسانیکه باید سرکار باشند(ادامه دارد)</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5" name="Slide Number Placeholder 4"/>
          <p:cNvSpPr>
            <a:spLocks noGrp="1"/>
          </p:cNvSpPr>
          <p:nvPr>
            <p:ph type="sldNum" sz="quarter" idx="12"/>
          </p:nvPr>
        </p:nvSpPr>
        <p:spPr>
          <a:xfrm>
            <a:off x="6911131" y="6356350"/>
            <a:ext cx="2057400" cy="365125"/>
          </a:xfrm>
        </p:spPr>
        <p:txBody>
          <a:bodyPr/>
          <a:lstStyle/>
          <a:p>
            <a:r>
              <a:rPr lang="en-US" dirty="0" smtClean="0"/>
              <a:t>6</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711" y="1128939"/>
            <a:ext cx="6929120" cy="4841429"/>
          </a:xfrm>
          <a:prstGeom prst="rect">
            <a:avLst/>
          </a:prstGeom>
          <a:ln>
            <a:solidFill>
              <a:srgbClr val="FF0000"/>
            </a:solidFill>
          </a:ln>
        </p:spPr>
      </p:pic>
    </p:spTree>
    <p:extLst>
      <p:ext uri="{BB962C8B-B14F-4D97-AF65-F5344CB8AC3E}">
        <p14:creationId xmlns:p14="http://schemas.microsoft.com/office/powerpoint/2010/main" val="32680779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11897</TotalTime>
  <Words>3283</Words>
  <Application>Microsoft Office PowerPoint</Application>
  <PresentationFormat>On-screen Show (4:3)</PresentationFormat>
  <Paragraphs>450</Paragraphs>
  <Slides>63</Slides>
  <Notes>47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66" baseType="lpstr">
      <vt:lpstr>Office Theme</vt:lpstr>
      <vt:lpstr>Custom Design</vt:lpstr>
      <vt:lpstr>Presentation</vt:lpstr>
      <vt:lpstr>از صفحه اصلی سی سی اچ پی برای آخرین خبرهای جدید کوید 19 دیدن کنید</vt:lpstr>
      <vt:lpstr> راهنمایی</vt:lpstr>
      <vt:lpstr>با خانواده ها درارتباط باشید</vt:lpstr>
      <vt:lpstr>با اداره بهداشت عمومی محلی خود در تماس باشید</vt:lpstr>
      <vt:lpstr>کوید 19 توسط ویروس(جدید) کرونا ایجاد شده است. بعلت جدید بودن ویروس بدن ما هیچ مقاومتی در مقابل آن ندارد. در بعضی افراد بیماری خیلی ضعیف خواهد بود، درصورتیکه افراد مسن و افرادی که در اثر بیماریهای مضمن مقاومت بدنشان پایین هست بیماری بیشتر خواهد بود.</vt:lpstr>
      <vt:lpstr>بهترین راه مبارزه با کوید 19 دور بودن از ویروس هست.</vt:lpstr>
      <vt:lpstr>آیا کودکستانهای کالیفرنیادر زمان قرنطینه در تمام ایالات آمریکا (ماندن در خانه) باز است؟</vt:lpstr>
      <vt:lpstr>چه کسانی الان باید سرکار باشند؟</vt:lpstr>
      <vt:lpstr>لیست کسانیکه باید سرکار باشند(ادامه دارد)</vt:lpstr>
      <vt:lpstr>سوال: چگونه سالم و ایمن بمانیم؟</vt:lpstr>
      <vt:lpstr>  میکروبها به راحتی در بین کودکان خردسال پخش میشوند.... </vt:lpstr>
      <vt:lpstr>چگونگی انتقال کوید 19</vt:lpstr>
      <vt:lpstr>سوال: چرا کودکان جوان در کودکستانها در معرض گرفتن و پخش کردن کوید19 هستند؟</vt:lpstr>
      <vt:lpstr>جواب:</vt:lpstr>
      <vt:lpstr>کوید 19 و کودکان</vt:lpstr>
      <vt:lpstr>چه راههایی برای کم کردن پخش کوید 19 وجود دارد</vt:lpstr>
      <vt:lpstr>چه راههایی برای کم کردن پخش کوید 19 وجود دارد</vt:lpstr>
      <vt:lpstr>بررسی سلامت صبحگاهی</vt:lpstr>
      <vt:lpstr>معیارهای محرومیت</vt:lpstr>
      <vt:lpstr>روشهای کند کردن انتشار کوید 19  </vt:lpstr>
      <vt:lpstr>ویدیو در مورد دست شستن</vt:lpstr>
      <vt:lpstr>وقتی وارد هر مکانی میشوید دستهایتان را بشویید و در طی روز آنرا مکرراً تکرار کنید</vt:lpstr>
      <vt:lpstr>نکاتی در مورد مایع ضد عفونی کننده برای دست</vt:lpstr>
      <vt:lpstr>ویدیو سرفه و عطسه خودتان را بپوشانید …with Grover! </vt:lpstr>
      <vt:lpstr>PowerPoint Presentation</vt:lpstr>
      <vt:lpstr>روشهای کند کردن انتشار کوید 19</vt:lpstr>
      <vt:lpstr>  مواد ضدعفونی کننده  </vt:lpstr>
      <vt:lpstr>PowerPoint Presentation</vt:lpstr>
      <vt:lpstr>چه فرقی بین تمیز کردن، و ضد عفونی کردن هست</vt:lpstr>
      <vt:lpstr>چه سطحی باید تمیز شود؟</vt:lpstr>
      <vt:lpstr>از موادی استفاده کنید که برای افراد و محیط زیست بهتر باشد.</vt:lpstr>
      <vt:lpstr>چه سطوحی باید ضد عفونی شود؟ Disinfict</vt:lpstr>
      <vt:lpstr>برای ضدعفونی کردن چه محصولی باید استفاده کنم؟</vt:lpstr>
      <vt:lpstr>PowerPoint Presentation</vt:lpstr>
      <vt:lpstr>برچسب روی مواد قانون هست</vt:lpstr>
      <vt:lpstr>PowerPoint Presentation</vt:lpstr>
      <vt:lpstr>PowerPoint Presentation</vt:lpstr>
      <vt:lpstr>محصولات ایمن تر را برای ضدعفونی کردن و ضدعفونی کردن انتخاب کنید</vt:lpstr>
      <vt:lpstr>Ingredients Statement</vt:lpstr>
      <vt:lpstr>Potential asthmagen active ingredients</vt:lpstr>
      <vt:lpstr>Name of disinfecting product: _____________________</vt:lpstr>
      <vt:lpstr>Disinfecting And Sanitizing Steps</vt:lpstr>
      <vt:lpstr>PowerPoint Presentation</vt:lpstr>
      <vt:lpstr>PowerPoint Presentation</vt:lpstr>
      <vt:lpstr>ادامه</vt:lpstr>
      <vt:lpstr>استفاده از بلیچ (وایتکس) چطور؟</vt:lpstr>
      <vt:lpstr>اگر از بلیچ استفاده میکنید:</vt:lpstr>
      <vt:lpstr>کاهش وسایل واجازه ندهیم که کودکی از منزل اسباب بازی بیاورد</vt:lpstr>
      <vt:lpstr>روشهای کند کردن انتشار کوید19</vt:lpstr>
      <vt:lpstr>فاصله فیزیکی: ورودی </vt:lpstr>
      <vt:lpstr>فاصله فیزیکی: گذاشتن و برداشتن کودکان</vt:lpstr>
      <vt:lpstr>فاصله فیزیکی: اندازه گروه</vt:lpstr>
      <vt:lpstr> فاصله فیزیکی: گروهاهای بزرگتر</vt:lpstr>
      <vt:lpstr> Physical Distancing: Group Size</vt:lpstr>
      <vt:lpstr> فاصله فیزیکی:اندازه گروه(نوزادان-18 ماهگی)</vt:lpstr>
      <vt:lpstr> فاصله فیزیکی:اندازه گروه(نوزادان و کودکان نوپا)</vt:lpstr>
      <vt:lpstr>فاصله فیزیکی: محیط کودکستان</vt:lpstr>
      <vt:lpstr>فاصله فیزیکی: وعده های غذایی</vt:lpstr>
      <vt:lpstr>برنامه کمک رسانی برای وعده های غذایی</vt:lpstr>
      <vt:lpstr>فاصله فیزیکی</vt:lpstr>
      <vt:lpstr>ماسک: راهنمای فعلی</vt:lpstr>
      <vt:lpstr>انجام داده نشود…</vt:lpstr>
      <vt:lpstr>PowerPoint Presentation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Bobbie</dc:creator>
  <cp:lastModifiedBy>Shahla Akhzari</cp:lastModifiedBy>
  <cp:revision>365</cp:revision>
  <cp:lastPrinted>2020-04-10T23:05:57Z</cp:lastPrinted>
  <dcterms:created xsi:type="dcterms:W3CDTF">2020-01-06T21:35:07Z</dcterms:created>
  <dcterms:modified xsi:type="dcterms:W3CDTF">2020-05-21T15:40:34Z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7691C2D5-A9CE-4E2D-9B19-108A201D9D60</vt:lpwstr>
  </property>
  <property fmtid="{D5CDD505-2E9C-101B-9397-08002B2CF9AE}" pid="3" name="ArticulatePath">
    <vt:lpwstr>Integrated Germ Management</vt:lpwstr>
  </property>
</Properties>
</file>