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64"/>
  </p:notesMasterIdLst>
  <p:sldIdLst>
    <p:sldId id="256" r:id="rId2"/>
    <p:sldId id="257" r:id="rId3"/>
    <p:sldId id="258" r:id="rId4"/>
    <p:sldId id="259" r:id="rId5"/>
    <p:sldId id="260" r:id="rId6"/>
    <p:sldId id="261" r:id="rId7"/>
    <p:sldId id="262" r:id="rId8"/>
    <p:sldId id="263" r:id="rId9"/>
    <p:sldId id="266" r:id="rId10"/>
    <p:sldId id="267" r:id="rId11"/>
    <p:sldId id="268" r:id="rId12"/>
    <p:sldId id="269" r:id="rId13"/>
    <p:sldId id="270" r:id="rId14"/>
    <p:sldId id="271" r:id="rId15"/>
    <p:sldId id="369" r:id="rId16"/>
    <p:sldId id="273" r:id="rId17"/>
    <p:sldId id="274" r:id="rId18"/>
    <p:sldId id="275" r:id="rId19"/>
    <p:sldId id="365" r:id="rId20"/>
    <p:sldId id="276" r:id="rId21"/>
    <p:sldId id="277" r:id="rId22"/>
    <p:sldId id="278" r:id="rId23"/>
    <p:sldId id="279" r:id="rId24"/>
    <p:sldId id="280" r:id="rId25"/>
    <p:sldId id="281"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9" r:id="rId52"/>
    <p:sldId id="312" r:id="rId53"/>
    <p:sldId id="313" r:id="rId54"/>
    <p:sldId id="314" r:id="rId55"/>
    <p:sldId id="315" r:id="rId56"/>
    <p:sldId id="316" r:id="rId57"/>
    <p:sldId id="317" r:id="rId58"/>
    <p:sldId id="367" r:id="rId59"/>
    <p:sldId id="366" r:id="rId60"/>
    <p:sldId id="370" r:id="rId61"/>
    <p:sldId id="318" r:id="rId62"/>
    <p:sldId id="319" r:id="rId63"/>
  </p:sldIdLst>
  <p:sldSz cx="9144000" cy="6858000" type="screen4x3"/>
  <p:notesSz cx="7010400" cy="9296400"/>
  <p:embeddedFontLst>
    <p:embeddedFont>
      <p:font typeface="Cambria" panose="02040503050406030204" pitchFamily="18" charset="0"/>
      <p:regular r:id="rId65"/>
      <p:bold r:id="rId66"/>
      <p:italic r:id="rId67"/>
      <p:boldItalic r:id="rId68"/>
    </p:embeddedFont>
    <p:embeddedFont>
      <p:font typeface="Arimo" panose="020B0604020202020204" charset="0"/>
      <p:regular r:id="rId69"/>
      <p:bold r:id="rId70"/>
      <p:italic r:id="rId71"/>
      <p:boldItalic r:id="rId72"/>
    </p:embeddedFont>
    <p:embeddedFont>
      <p:font typeface="Calibri" panose="020F0502020204030204" pitchFamily="34" charset="0"/>
      <p:regular r:id="rId73"/>
      <p:bold r:id="rId74"/>
      <p:italic r:id="rId75"/>
      <p:boldItalic r:id="rId76"/>
    </p:embeddedFont>
    <p:embeddedFont>
      <p:font typeface="Architects Daughter" panose="020B0604020202020204" charset="0"/>
      <p:regular r:id="rId77"/>
    </p:embeddedFont>
    <p:embeddedFont>
      <p:font typeface="Lucida Sans" panose="020B0602030504020204" pitchFamily="34" charset="0"/>
      <p:regular r:id="rId78"/>
      <p:bold r:id="rId79"/>
      <p:italic r:id="rId80"/>
      <p:boldItalic r:id="rId81"/>
    </p:embeddedFont>
    <p:embeddedFont>
      <p:font typeface="Comic Sans MS" panose="030F0702030302020204" pitchFamily="66"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473"/>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822" autoAdjust="0"/>
    <p:restoredTop sz="89564" autoAdjust="0"/>
  </p:normalViewPr>
  <p:slideViewPr>
    <p:cSldViewPr snapToGrid="0">
      <p:cViewPr varScale="1">
        <p:scale>
          <a:sx n="78" d="100"/>
          <a:sy n="78" d="100"/>
        </p:scale>
        <p:origin x="186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84" Type="http://schemas.openxmlformats.org/officeDocument/2006/relationships/font" Target="fonts/font20.fntdata"/><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font" Target="fonts/font15.fntdata"/><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8.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font" Target="fonts/font2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75" tIns="46575" rIns="93175" bIns="4657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8" name="Google Shape;88;p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 name="Google Shape;170;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71" name="Google Shape;171;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1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2" name="Google Shape;182;p1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89" name="Google Shape;189;p1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1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7" name="Google Shape;197;p1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p1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5" name="Google Shape;205;p1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8BD00B-BA00-4FD3-95E8-328651BD4FAF}" type="slidenum">
              <a:rPr lang="en-US" smtClean="0"/>
              <a:t>15</a:t>
            </a:fld>
            <a:endParaRPr lang="en-US"/>
          </a:p>
        </p:txBody>
      </p:sp>
    </p:spTree>
    <p:extLst>
      <p:ext uri="{BB962C8B-B14F-4D97-AF65-F5344CB8AC3E}">
        <p14:creationId xmlns:p14="http://schemas.microsoft.com/office/powerpoint/2010/main" val="677501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20" name="Google Shape;220;p1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p1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Note: it’s a best practice to document your health checks.</a:t>
            </a:r>
            <a:endParaRPr/>
          </a:p>
          <a:p>
            <a:pPr marL="0" lvl="0" indent="0" algn="l" rtl="0">
              <a:spcBef>
                <a:spcPts val="0"/>
              </a:spcBef>
              <a:spcAft>
                <a:spcPts val="0"/>
              </a:spcAft>
              <a:buNone/>
            </a:pPr>
            <a:endParaRPr/>
          </a:p>
        </p:txBody>
      </p:sp>
      <p:sp>
        <p:nvSpPr>
          <p:cNvPr id="229" name="Google Shape;229;p1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2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Staff and children should take temperatures before arriving to work or beginning care. </a:t>
            </a:r>
            <a:endParaRPr/>
          </a:p>
        </p:txBody>
      </p:sp>
      <p:sp>
        <p:nvSpPr>
          <p:cNvPr id="237" name="Google Shape;237;p2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Symptoms may appear </a:t>
            </a:r>
            <a:r>
              <a:rPr lang="en-US" b="1" dirty="0"/>
              <a:t>2-14 days after exposure</a:t>
            </a:r>
            <a:r>
              <a:rPr lang="en-US" dirty="0"/>
              <a:t> </a:t>
            </a:r>
            <a:r>
              <a:rPr lang="en-US" b="1" dirty="0"/>
              <a:t>to the virus.</a:t>
            </a:r>
            <a:r>
              <a:rPr lang="en-US" dirty="0"/>
              <a:t> </a:t>
            </a:r>
          </a:p>
          <a:p>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19</a:t>
            </a:fld>
            <a:endParaRPr lang="en-US"/>
          </a:p>
        </p:txBody>
      </p:sp>
    </p:spTree>
    <p:extLst>
      <p:ext uri="{BB962C8B-B14F-4D97-AF65-F5344CB8AC3E}">
        <p14:creationId xmlns:p14="http://schemas.microsoft.com/office/powerpoint/2010/main" val="2500698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Things are changing all the time.</a:t>
            </a:r>
            <a:endParaRPr/>
          </a:p>
        </p:txBody>
      </p:sp>
      <p:sp>
        <p:nvSpPr>
          <p:cNvPr id="98" name="Google Shape;98;p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2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Stricter during COVID-19 pandemic. Requires close communication with families. Isolated children are removed from the group activities but still supervised by an adult. If possible, place a face cloth on ill children over 2 years of age while they wait to be picked up.</a:t>
            </a:r>
            <a:endParaRPr dirty="0"/>
          </a:p>
        </p:txBody>
      </p:sp>
      <p:sp>
        <p:nvSpPr>
          <p:cNvPr id="245" name="Google Shape;245;p2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Handwashing is key to decreasing the spread of illness. </a:t>
            </a:r>
            <a:endParaRPr/>
          </a:p>
        </p:txBody>
      </p:sp>
      <p:sp>
        <p:nvSpPr>
          <p:cNvPr id="252" name="Google Shape;252;p2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61" name="Google Shape;261;p2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Here’s a poster you can put up near sinks and in bathrooms to reinforce proper handwashing technique.</a:t>
            </a:r>
            <a:endParaRPr dirty="0"/>
          </a:p>
          <a:p>
            <a:pPr marL="0" lvl="0" indent="0" algn="l" rtl="0">
              <a:spcBef>
                <a:spcPts val="0"/>
              </a:spcBef>
              <a:spcAft>
                <a:spcPts val="0"/>
              </a:spcAft>
              <a:buNone/>
            </a:pPr>
            <a:endParaRPr dirty="0"/>
          </a:p>
        </p:txBody>
      </p:sp>
      <p:sp>
        <p:nvSpPr>
          <p:cNvPr id="269" name="Google Shape;269;p2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6" name="Google Shape;276;p2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2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4" name="Google Shape;284;p2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Antimicrobial pesticides (sanitizers and disinfectants) kill viruses on surfaces.</a:t>
            </a:r>
            <a:endParaRPr/>
          </a:p>
        </p:txBody>
      </p:sp>
      <p:sp>
        <p:nvSpPr>
          <p:cNvPr id="298" name="Google Shape;298;p2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Recommend the IGM training.</a:t>
            </a:r>
            <a:endParaRPr/>
          </a:p>
        </p:txBody>
      </p:sp>
      <p:sp>
        <p:nvSpPr>
          <p:cNvPr id="307" name="Google Shape;307;p2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p3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These terms are often used interchangeably but they do not mean the same thing.  Let’s focus on cleaning and disinfecting.</a:t>
            </a:r>
            <a:endParaRPr/>
          </a:p>
        </p:txBody>
      </p:sp>
      <p:sp>
        <p:nvSpPr>
          <p:cNvPr id="315" name="Google Shape;315;p3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31:notes"/>
          <p:cNvSpPr>
            <a:spLocks noGrp="1" noRot="1" noChangeAspect="1"/>
          </p:cNvSpPr>
          <p:nvPr>
            <p:ph type="sldImg" idx="2"/>
          </p:nvPr>
        </p:nvSpPr>
        <p:spPr>
          <a:xfrm>
            <a:off x="1284288" y="728663"/>
            <a:ext cx="4851400" cy="3638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3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Washing with soap and rinsing with water will clean these surfaces. </a:t>
            </a:r>
            <a:r>
              <a:rPr lang="en-US" sz="1300"/>
              <a:t>The friction of cleaning removes most dirt.</a:t>
            </a:r>
            <a:endParaRPr/>
          </a:p>
        </p:txBody>
      </p:sp>
      <p:sp>
        <p:nvSpPr>
          <p:cNvPr id="325" name="Google Shape;325;p3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29</a:t>
            </a:fld>
            <a:endParaRPr>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a:p>
        </p:txBody>
      </p:sp>
      <p:sp>
        <p:nvSpPr>
          <p:cNvPr id="106" name="Google Shape;106;p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3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 next step is to choose a safe cleaning product.  Many have strong fumes or try to mask odors with perfume leading to poor air quality. Some products may make marketing claims that they are “green”, but they may not be. Look for a third party certification to know if the product you are using is safer for human health and the environment. Some products are ready to use, some need to be diluted with water. Always follow label directions for proper use and use personal protective equipment such as gloves and eye wear as directed.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4" name="Google Shape;334;p3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3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46" name="Google Shape;346;p3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Appropriate for use on non-porous surfaces such as diaper change tables, counter tops, door and cabinet handles, toilets, and sinks used for toileting routines including faucets, door knobs and basins</a:t>
            </a:r>
            <a:endParaRPr/>
          </a:p>
          <a:p>
            <a:pPr marL="0" lvl="0" indent="0" algn="l" rtl="0">
              <a:spcBef>
                <a:spcPts val="0"/>
              </a:spcBef>
              <a:spcAft>
                <a:spcPts val="0"/>
              </a:spcAft>
              <a:buNone/>
            </a:pPr>
            <a:endParaRPr/>
          </a:p>
          <a:p>
            <a:pPr marL="0" lvl="0" indent="0" algn="l" rtl="0">
              <a:spcBef>
                <a:spcPts val="0"/>
              </a:spcBef>
              <a:spcAft>
                <a:spcPts val="0"/>
              </a:spcAft>
              <a:buNone/>
            </a:pPr>
            <a:r>
              <a:rPr lang="en-US"/>
              <a:t>These are generally toileting areas or High-touch areas that are at high risk for collecting lots of germs, like doorknobs, bathroom faucets, and drinking fountains. </a:t>
            </a:r>
            <a:endParaRPr/>
          </a:p>
        </p:txBody>
      </p:sp>
      <p:sp>
        <p:nvSpPr>
          <p:cNvPr id="353" name="Google Shape;353;p3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32</a:t>
            </a:fld>
            <a:endParaRPr>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35:notes"/>
          <p:cNvSpPr>
            <a:spLocks noGrp="1" noRot="1" noChangeAspect="1"/>
          </p:cNvSpPr>
          <p:nvPr>
            <p:ph type="sldImg" idx="2"/>
          </p:nvPr>
        </p:nvSpPr>
        <p:spPr>
          <a:xfrm>
            <a:off x="1284288" y="728663"/>
            <a:ext cx="4851400" cy="36385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3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Antimicrobial means the product kills germs. </a:t>
            </a:r>
            <a:endParaRPr/>
          </a:p>
          <a:p>
            <a:pPr marL="0" lvl="0" indent="0" algn="l" rtl="0">
              <a:spcBef>
                <a:spcPts val="0"/>
              </a:spcBef>
              <a:spcAft>
                <a:spcPts val="0"/>
              </a:spcAft>
              <a:buNone/>
            </a:pPr>
            <a:r>
              <a:rPr lang="en-US">
                <a:solidFill>
                  <a:srgbClr val="FFFF00"/>
                </a:solidFill>
              </a:rPr>
              <a:t>A dishwasher that reaches 165 degrees F will also sanitize (dishes, toys). Choose a dishwasher that meets NSF International Standards for sanitizing.</a:t>
            </a:r>
            <a:endParaRPr>
              <a:solidFill>
                <a:srgbClr val="FFFF00"/>
              </a:solidFill>
            </a:endParaRPr>
          </a:p>
          <a:p>
            <a:pPr marL="0" lvl="0" indent="0" algn="l" rtl="0">
              <a:spcBef>
                <a:spcPts val="0"/>
              </a:spcBef>
              <a:spcAft>
                <a:spcPts val="0"/>
              </a:spcAft>
              <a:buNone/>
            </a:pPr>
            <a:r>
              <a:rPr lang="en-US">
                <a:solidFill>
                  <a:srgbClr val="FFFF00"/>
                </a:solidFill>
              </a:rPr>
              <a:t>A washing machine set to hot can sanitize cloth toys.</a:t>
            </a:r>
            <a:endParaRPr/>
          </a:p>
          <a:p>
            <a:pPr marL="0" lvl="0" indent="0" algn="l" rtl="0">
              <a:spcBef>
                <a:spcPts val="0"/>
              </a:spcBef>
              <a:spcAft>
                <a:spcPts val="0"/>
              </a:spcAft>
              <a:buNone/>
            </a:pPr>
            <a:endParaRPr/>
          </a:p>
        </p:txBody>
      </p:sp>
      <p:sp>
        <p:nvSpPr>
          <p:cNvPr id="362" name="Google Shape;362;p3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33</a:t>
            </a:fld>
            <a:endParaRPr>
              <a:solidFill>
                <a:srgbClr val="000000"/>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3000"/>
              <a:t>Check for approved surfaces. </a:t>
            </a:r>
            <a:r>
              <a:rPr lang="en-US" sz="2400"/>
              <a:t>Sanitizers must be safe for food contact surfaces</a:t>
            </a:r>
            <a:endParaRPr/>
          </a:p>
          <a:p>
            <a:pPr marL="0" lvl="0" indent="0" algn="l" rtl="0">
              <a:spcBef>
                <a:spcPts val="0"/>
              </a:spcBef>
              <a:spcAft>
                <a:spcPts val="0"/>
              </a:spcAft>
              <a:buNone/>
            </a:pPr>
            <a:r>
              <a:rPr lang="en-US" sz="3000"/>
              <a:t>Dwell time (the time the product must be left wet on the surface and in contact with the germs to kill them)</a:t>
            </a:r>
            <a:endParaRPr sz="2400"/>
          </a:p>
          <a:p>
            <a:pPr marL="0" lvl="0" indent="0" algn="l" rtl="0">
              <a:spcBef>
                <a:spcPts val="0"/>
              </a:spcBef>
              <a:spcAft>
                <a:spcPts val="0"/>
              </a:spcAft>
              <a:buNone/>
            </a:pPr>
            <a:endParaRPr/>
          </a:p>
        </p:txBody>
      </p:sp>
      <p:sp>
        <p:nvSpPr>
          <p:cNvPr id="371" name="Google Shape;371;p3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34</a:t>
            </a:fld>
            <a:endParaRPr>
              <a:solidFill>
                <a:srgbClr val="000000"/>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9" name="Google Shape;379;p3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Label reading practice </a:t>
            </a:r>
            <a:endParaRPr/>
          </a:p>
          <a:p>
            <a:pPr marL="0" lvl="0" indent="0" algn="l" rtl="0">
              <a:spcBef>
                <a:spcPts val="0"/>
              </a:spcBef>
              <a:spcAft>
                <a:spcPts val="0"/>
              </a:spcAft>
              <a:buNone/>
            </a:pPr>
            <a:r>
              <a:rPr lang="en-US"/>
              <a:t>Dwell time?</a:t>
            </a:r>
            <a:endParaRPr/>
          </a:p>
          <a:p>
            <a:pPr marL="0" lvl="0" indent="0" algn="l" rtl="0">
              <a:spcBef>
                <a:spcPts val="0"/>
              </a:spcBef>
              <a:spcAft>
                <a:spcPts val="0"/>
              </a:spcAft>
              <a:buNone/>
            </a:pPr>
            <a:r>
              <a:rPr lang="en-US"/>
              <a:t>Food surfaces?</a:t>
            </a:r>
            <a:endParaRPr/>
          </a:p>
          <a:p>
            <a:pPr marL="0" lvl="0" indent="0" algn="l" rtl="0">
              <a:spcBef>
                <a:spcPts val="0"/>
              </a:spcBef>
              <a:spcAft>
                <a:spcPts val="0"/>
              </a:spcAft>
              <a:buNone/>
            </a:pPr>
            <a:endParaRPr/>
          </a:p>
        </p:txBody>
      </p:sp>
      <p:sp>
        <p:nvSpPr>
          <p:cNvPr id="380" name="Google Shape;380;p3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Dwell time?</a:t>
            </a:r>
            <a:endParaRPr/>
          </a:p>
          <a:p>
            <a:pPr marL="0" lvl="0" indent="0" algn="l" rtl="0">
              <a:spcBef>
                <a:spcPts val="0"/>
              </a:spcBef>
              <a:spcAft>
                <a:spcPts val="0"/>
              </a:spcAft>
              <a:buNone/>
            </a:pPr>
            <a:r>
              <a:rPr lang="en-US"/>
              <a:t>Food surfaces?</a:t>
            </a:r>
            <a:endParaRPr/>
          </a:p>
        </p:txBody>
      </p:sp>
      <p:sp>
        <p:nvSpPr>
          <p:cNvPr id="388" name="Google Shape;388;p3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36</a:t>
            </a:fld>
            <a:endParaRPr>
              <a:solidFill>
                <a:srgbClr val="000000"/>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5" name="Google Shape;395;p3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US" dirty="0" smtClean="0"/>
              <a:t>EPA’s Safer Choice is the only program that authorizes</a:t>
            </a:r>
            <a:r>
              <a:rPr lang="en-US" baseline="0" dirty="0" smtClean="0"/>
              <a:t> sanitizers and disinfectants (antimicrobials).</a:t>
            </a:r>
          </a:p>
          <a:p>
            <a:r>
              <a:rPr lang="en-US" baseline="0" dirty="0" smtClean="0"/>
              <a:t>It s</a:t>
            </a:r>
            <a:r>
              <a:rPr lang="en-US" dirty="0" smtClean="0"/>
              <a:t>ets standards for ingredients and evaluates anti-microbial products as safer for human health and the environment.</a:t>
            </a:r>
          </a:p>
          <a:p>
            <a:pPr defTabSz="978285">
              <a:defRPr/>
            </a:pPr>
            <a:r>
              <a:rPr lang="en-US" dirty="0" smtClean="0"/>
              <a:t>Remember,</a:t>
            </a:r>
            <a:r>
              <a:rPr lang="en-US" baseline="0" dirty="0" smtClean="0"/>
              <a:t> safer antimicrobial products will still have an EPA registration number and must be used according to label instructions.  All cleaning, sanitizing, and disinfecting products must be stored out of children's reach. </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396" name="Google Shape;396;p3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4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07" name="Google Shape;407;p4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solidFill>
                  <a:srgbClr val="000000"/>
                </a:solidFill>
              </a:rPr>
              <a:t>38</a:t>
            </a:fld>
            <a:endParaRPr>
              <a:solidFill>
                <a:srgbClr val="000000"/>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p4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Some products create fumes that could trigger or even cause asthma.  If you have children or staff with asthma, best to avoid products with these active ingredients.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416" name="Google Shape;416;p4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p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US" dirty="0" smtClean="0"/>
              <a:t>Check local orders for</a:t>
            </a:r>
            <a:r>
              <a:rPr lang="en-US" baseline="0" dirty="0" smtClean="0"/>
              <a:t> COVID-19 related directives. </a:t>
            </a:r>
            <a:r>
              <a:rPr lang="en-US" sz="1200" b="0" i="0" u="none" strike="noStrike" kern="1200" cap="none" dirty="0" smtClean="0">
                <a:solidFill>
                  <a:schemeClr val="tx1"/>
                </a:solidFill>
                <a:effectLst/>
                <a:latin typeface="Calibri"/>
                <a:ea typeface="Calibri"/>
                <a:cs typeface="Calibri"/>
                <a:sym typeface="Calibri"/>
              </a:rPr>
              <a:t>Implement the necessary processes and protocols when a workplace has an outbreak, in accordance with local guidelines.</a:t>
            </a:r>
            <a:endParaRPr lang="en-US" dirty="0"/>
          </a:p>
        </p:txBody>
      </p:sp>
      <p:sp>
        <p:nvSpPr>
          <p:cNvPr id="113" name="Google Shape;113;p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p4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25" name="Google Shape;425;p4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p4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41</a:t>
            </a:fld>
            <a:endParaRPr sz="1300">
              <a:solidFill>
                <a:schemeClr val="dk1"/>
              </a:solidFill>
              <a:latin typeface="Calibri"/>
              <a:ea typeface="Calibri"/>
              <a:cs typeface="Calibri"/>
              <a:sym typeface="Calibri"/>
            </a:endParaRPr>
          </a:p>
        </p:txBody>
      </p:sp>
      <p:sp>
        <p:nvSpPr>
          <p:cNvPr id="432" name="Google Shape;432;p4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4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sz="1300"/>
              <a:t>Apply the sanitizer or disinfectant </a:t>
            </a:r>
            <a:r>
              <a:rPr lang="en-US" sz="1300" b="1"/>
              <a:t>safely</a:t>
            </a:r>
            <a:r>
              <a:rPr lang="en-US" sz="1300"/>
              <a:t> (no matter what product you use)</a:t>
            </a:r>
            <a:endParaRPr b="1">
              <a:latin typeface="Arimo"/>
              <a:ea typeface="Arimo"/>
              <a:cs typeface="Arimo"/>
              <a:sym typeface="Arimo"/>
            </a:endParaRPr>
          </a:p>
        </p:txBody>
      </p:sp>
      <p:sp>
        <p:nvSpPr>
          <p:cNvPr id="434" name="Google Shape;434;p43: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spcBef>
                <a:spcPts val="0"/>
              </a:spcBef>
              <a:spcAft>
                <a:spcPts val="0"/>
              </a:spcAft>
              <a:buNone/>
            </a:pPr>
            <a:r>
              <a:rPr lang="en-US" sz="1300">
                <a:solidFill>
                  <a:schemeClr val="dk1"/>
                </a:solidFill>
                <a:latin typeface="Cambria"/>
                <a:ea typeface="Cambria"/>
                <a:cs typeface="Cambria"/>
                <a:sym typeface="Cambria"/>
              </a:rPr>
              <a:t>San Francisco Asthma Task Force, July 2013</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5" name="Google Shape;445;p4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46" name="Google Shape;446;p4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43</a:t>
            </a:fld>
            <a:endParaRPr sz="1300">
              <a:solidFill>
                <a:schemeClr val="dk1"/>
              </a:solidFill>
              <a:latin typeface="Calibri"/>
              <a:ea typeface="Calibri"/>
              <a:cs typeface="Calibri"/>
              <a:sym typeface="Calibri"/>
            </a:endParaRPr>
          </a:p>
        </p:txBody>
      </p:sp>
      <p:sp>
        <p:nvSpPr>
          <p:cNvPr id="451" name="Google Shape;451;p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4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Cambria"/>
                <a:ea typeface="Cambria"/>
                <a:cs typeface="Cambria"/>
                <a:sym typeface="Cambria"/>
              </a:rPr>
              <a:t>Label spray bottles with surfaces to use on (date mixed if applicable)</a:t>
            </a:r>
            <a:endParaRPr/>
          </a:p>
          <a:p>
            <a:pPr marL="0" lvl="0" indent="0" algn="l" rtl="0">
              <a:spcBef>
                <a:spcPts val="0"/>
              </a:spcBef>
              <a:spcAft>
                <a:spcPts val="0"/>
              </a:spcAft>
              <a:buNone/>
            </a:pPr>
            <a:endParaRPr sz="1300"/>
          </a:p>
          <a:p>
            <a:pPr marL="0" lvl="0" indent="0" algn="l" rtl="0">
              <a:spcBef>
                <a:spcPts val="0"/>
              </a:spcBef>
              <a:spcAft>
                <a:spcPts val="0"/>
              </a:spcAft>
              <a:buNone/>
            </a:pPr>
            <a:r>
              <a:rPr lang="en-US" sz="1300"/>
              <a:t>sanitize and disinfect when children are NOT in the area (provide a safe distance); </a:t>
            </a:r>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r>
              <a:rPr lang="en-US">
                <a:latin typeface="Cambria"/>
                <a:ea typeface="Cambria"/>
                <a:cs typeface="Cambria"/>
                <a:sym typeface="Cambria"/>
              </a:rPr>
              <a:t>Never mix vinegar with bleach or ammonia with bleach</a:t>
            </a:r>
            <a:endParaRPr>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r>
              <a:rPr lang="en-US" sz="1300"/>
              <a:t>Avoid spraying sanitizers and disinfectants on surfaces close to the face (such as windows, mirrors, and partitions) </a:t>
            </a:r>
            <a:endParaRPr/>
          </a:p>
          <a:p>
            <a:pPr marL="0" lvl="0" indent="0" algn="l" rtl="0">
              <a:spcBef>
                <a:spcPts val="0"/>
              </a:spcBef>
              <a:spcAft>
                <a:spcPts val="0"/>
              </a:spcAft>
              <a:buNone/>
            </a:pPr>
            <a:endParaRPr>
              <a:latin typeface="Cambria"/>
              <a:ea typeface="Cambria"/>
              <a:cs typeface="Cambria"/>
              <a:sym typeface="Cambria"/>
            </a:endParaRPr>
          </a:p>
        </p:txBody>
      </p:sp>
      <p:sp>
        <p:nvSpPr>
          <p:cNvPr id="453" name="Google Shape;453;p45: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spcBef>
                <a:spcPts val="0"/>
              </a:spcBef>
              <a:spcAft>
                <a:spcPts val="0"/>
              </a:spcAft>
              <a:buNone/>
            </a:pPr>
            <a:r>
              <a:rPr lang="en-US" sz="1300">
                <a:solidFill>
                  <a:schemeClr val="dk1"/>
                </a:solidFill>
                <a:latin typeface="Cambria"/>
                <a:ea typeface="Cambria"/>
                <a:cs typeface="Cambria"/>
                <a:sym typeface="Cambria"/>
              </a:rPr>
              <a:t>San Francisco Asthma Task Force, July 2013</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p4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300">
                <a:solidFill>
                  <a:schemeClr val="dk1"/>
                </a:solidFill>
                <a:latin typeface="Calibri"/>
                <a:ea typeface="Calibri"/>
                <a:cs typeface="Calibri"/>
                <a:sym typeface="Calibri"/>
              </a:rPr>
              <a:t>44</a:t>
            </a:fld>
            <a:endParaRPr sz="1300">
              <a:solidFill>
                <a:schemeClr val="dk1"/>
              </a:solidFill>
              <a:latin typeface="Calibri"/>
              <a:ea typeface="Calibri"/>
              <a:cs typeface="Calibri"/>
              <a:sym typeface="Calibri"/>
            </a:endParaRPr>
          </a:p>
        </p:txBody>
      </p:sp>
      <p:sp>
        <p:nvSpPr>
          <p:cNvPr id="471" name="Google Shape;471;p4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latin typeface="Cambria"/>
                <a:ea typeface="Cambria"/>
                <a:cs typeface="Cambria"/>
                <a:sym typeface="Cambria"/>
              </a:rPr>
              <a:t>Label spray bottles with surfaces to use on (date mixed if applicable)</a:t>
            </a:r>
            <a:endParaRPr/>
          </a:p>
          <a:p>
            <a:pPr marL="0" lvl="0" indent="0" algn="l" rtl="0">
              <a:spcBef>
                <a:spcPts val="0"/>
              </a:spcBef>
              <a:spcAft>
                <a:spcPts val="0"/>
              </a:spcAft>
              <a:buNone/>
            </a:pPr>
            <a:endParaRPr sz="1300"/>
          </a:p>
          <a:p>
            <a:pPr marL="0" lvl="0" indent="0" algn="l" rtl="0">
              <a:spcBef>
                <a:spcPts val="0"/>
              </a:spcBef>
              <a:spcAft>
                <a:spcPts val="0"/>
              </a:spcAft>
              <a:buNone/>
            </a:pPr>
            <a:r>
              <a:rPr lang="en-US" sz="1300"/>
              <a:t>sanitize and disinfect when children are NOT in the area (provide a safe distance); </a:t>
            </a:r>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r>
              <a:rPr lang="en-US">
                <a:latin typeface="Cambria"/>
                <a:ea typeface="Cambria"/>
                <a:cs typeface="Cambria"/>
                <a:sym typeface="Cambria"/>
              </a:rPr>
              <a:t>Never mix vinegar with bleach or ammonia with bleach</a:t>
            </a:r>
            <a:endParaRPr>
              <a:latin typeface="Cambria"/>
              <a:ea typeface="Cambria"/>
              <a:cs typeface="Cambria"/>
              <a:sym typeface="Cambria"/>
            </a:endParaRPr>
          </a:p>
          <a:p>
            <a:pPr marL="0" lvl="0" indent="0" algn="l" rtl="0">
              <a:spcBef>
                <a:spcPts val="0"/>
              </a:spcBef>
              <a:spcAft>
                <a:spcPts val="0"/>
              </a:spcAft>
              <a:buNone/>
            </a:pPr>
            <a:endParaRPr>
              <a:latin typeface="Cambria"/>
              <a:ea typeface="Cambria"/>
              <a:cs typeface="Cambria"/>
              <a:sym typeface="Cambria"/>
            </a:endParaRPr>
          </a:p>
          <a:p>
            <a:pPr marL="0" lvl="0" indent="0" algn="l" rtl="0">
              <a:spcBef>
                <a:spcPts val="0"/>
              </a:spcBef>
              <a:spcAft>
                <a:spcPts val="0"/>
              </a:spcAft>
              <a:buNone/>
            </a:pPr>
            <a:r>
              <a:rPr lang="en-US" sz="1300"/>
              <a:t>Avoid spraying sanitizers and disinfectants on surfaces close to the face (such as windows, mirrors, and partitions) </a:t>
            </a:r>
            <a:endParaRPr/>
          </a:p>
          <a:p>
            <a:pPr marL="0" lvl="0" indent="0" algn="l" rtl="0">
              <a:spcBef>
                <a:spcPts val="0"/>
              </a:spcBef>
              <a:spcAft>
                <a:spcPts val="0"/>
              </a:spcAft>
              <a:buNone/>
            </a:pPr>
            <a:endParaRPr>
              <a:latin typeface="Cambria"/>
              <a:ea typeface="Cambria"/>
              <a:cs typeface="Cambria"/>
              <a:sym typeface="Cambria"/>
            </a:endParaRPr>
          </a:p>
        </p:txBody>
      </p:sp>
      <p:sp>
        <p:nvSpPr>
          <p:cNvPr id="473" name="Google Shape;473;p46:notes"/>
          <p:cNvSpPr txBox="1">
            <a:spLocks noGrp="1"/>
          </p:cNvSpPr>
          <p:nvPr>
            <p:ph type="ftr" idx="11"/>
          </p:nvPr>
        </p:nvSpPr>
        <p:spPr>
          <a:xfrm>
            <a:off x="0" y="8829967"/>
            <a:ext cx="3037840" cy="466433"/>
          </a:xfrm>
          <a:prstGeom prst="rect">
            <a:avLst/>
          </a:prstGeom>
          <a:noFill/>
          <a:ln>
            <a:noFill/>
          </a:ln>
        </p:spPr>
        <p:txBody>
          <a:bodyPr spcFirstLastPara="1" wrap="square" lIns="93175" tIns="46575" rIns="93175" bIns="46575" anchor="b" anchorCtr="0">
            <a:noAutofit/>
          </a:bodyPr>
          <a:lstStyle/>
          <a:p>
            <a:pPr marL="0" marR="0" lvl="0" indent="0" algn="l" rtl="0">
              <a:spcBef>
                <a:spcPts val="0"/>
              </a:spcBef>
              <a:spcAft>
                <a:spcPts val="0"/>
              </a:spcAft>
              <a:buNone/>
            </a:pPr>
            <a:r>
              <a:rPr lang="en-US" sz="1300">
                <a:solidFill>
                  <a:schemeClr val="dk1"/>
                </a:solidFill>
                <a:latin typeface="Cambria"/>
                <a:ea typeface="Cambria"/>
                <a:cs typeface="Cambria"/>
                <a:sym typeface="Cambria"/>
              </a:rPr>
              <a:t>San Francisco Asthma Task Force, July 2013</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4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4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Bleach is widely used in child care settings to sanitize and disinfect surfaces.</a:t>
            </a:r>
            <a:endParaRPr/>
          </a:p>
        </p:txBody>
      </p:sp>
      <p:sp>
        <p:nvSpPr>
          <p:cNvPr id="482" name="Google Shape;482;p4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4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4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There are new concentrations of bleach and the user MUST read the label to identify the concentration and how to dilute it;</a:t>
            </a:r>
            <a:endParaRPr/>
          </a:p>
        </p:txBody>
      </p:sp>
      <p:sp>
        <p:nvSpPr>
          <p:cNvPr id="490" name="Google Shape;490;p4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4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4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8" name="Google Shape;498;p4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p5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5" name="Google Shape;505;p5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6" name="Google Shape;506;p5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5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15" name="Google Shape;515;p5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smtClean="0">
                <a:solidFill>
                  <a:schemeClr val="tx1"/>
                </a:solidFill>
                <a:effectLst/>
                <a:latin typeface="Calibri"/>
                <a:ea typeface="Calibri"/>
                <a:cs typeface="Calibri"/>
                <a:sym typeface="Calibri"/>
              </a:rPr>
              <a:t>Most health care providers are recommending the use of metered dose inhalers with a spacer rather than a nebulizer machine</a:t>
            </a:r>
            <a:r>
              <a:rPr lang="en-US" sz="1200" b="0" i="0" u="none" strike="noStrike" kern="1200" cap="none" baseline="0" dirty="0" smtClean="0">
                <a:solidFill>
                  <a:schemeClr val="tx1"/>
                </a:solidFill>
                <a:effectLst/>
                <a:latin typeface="Calibri"/>
                <a:ea typeface="Calibri"/>
                <a:cs typeface="Calibri"/>
                <a:sym typeface="Calibri"/>
              </a:rPr>
              <a:t> for people with asthma.</a:t>
            </a:r>
            <a:r>
              <a:rPr lang="en-US" sz="1200" b="0" i="0" u="none" strike="noStrike" kern="1200" cap="none" dirty="0" smtClean="0">
                <a:solidFill>
                  <a:schemeClr val="tx1"/>
                </a:solidFill>
                <a:effectLst/>
                <a:latin typeface="Calibri"/>
                <a:ea typeface="Calibri"/>
                <a:cs typeface="Calibri"/>
                <a:sym typeface="Calibri"/>
              </a:rPr>
              <a:t> </a:t>
            </a:r>
            <a:r>
              <a:rPr lang="en-US" dirty="0" smtClean="0"/>
              <a:t>Use posters, social media, group texts, and/or newsletters.</a:t>
            </a:r>
          </a:p>
          <a:p>
            <a:pPr marL="0" lvl="0" indent="0" algn="l" rtl="0">
              <a:spcBef>
                <a:spcPts val="0"/>
              </a:spcBef>
              <a:spcAft>
                <a:spcPts val="0"/>
              </a:spcAft>
              <a:buNone/>
            </a:pPr>
            <a:endParaRPr dirty="0"/>
          </a:p>
        </p:txBody>
      </p:sp>
      <p:sp>
        <p:nvSpPr>
          <p:cNvPr id="120" name="Google Shape;120;p5: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5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22" name="Google Shape;522;p5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5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5" name="Google Shape;535;p5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kern="1200" cap="none" dirty="0" smtClean="0">
                <a:solidFill>
                  <a:schemeClr val="tx1"/>
                </a:solidFill>
                <a:effectLst/>
                <a:latin typeface="Calibri"/>
                <a:ea typeface="Calibri"/>
                <a:cs typeface="Calibri"/>
                <a:sym typeface="Calibri"/>
              </a:rPr>
              <a:t>Smaller, stable groups reduce the risk of spreading COVID-19 and protect staff and children by limiting the number of exposed people if someone becomes ill. Should these guidelines differ from local health ordinances, follow the stricter guidance. Check your local health orders.</a:t>
            </a:r>
            <a:endParaRPr lang="en-US" dirty="0" smtClean="0"/>
          </a:p>
          <a:p>
            <a:pPr marL="0" lvl="0" indent="0" algn="l" rtl="0">
              <a:spcBef>
                <a:spcPts val="0"/>
              </a:spcBef>
              <a:spcAft>
                <a:spcPts val="0"/>
              </a:spcAft>
              <a:buNone/>
            </a:pPr>
            <a:endParaRPr dirty="0"/>
          </a:p>
        </p:txBody>
      </p:sp>
      <p:sp>
        <p:nvSpPr>
          <p:cNvPr id="536" name="Google Shape;536;p5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5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Wear a mask for close contact and when handling body fluids, if possible.</a:t>
            </a:r>
            <a:endParaRPr/>
          </a:p>
        </p:txBody>
      </p:sp>
      <p:sp>
        <p:nvSpPr>
          <p:cNvPr id="557" name="Google Shape;557;p5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5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5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4" name="Google Shape;564;p5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5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5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2" name="Google Shape;572;p5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6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8" name="Google Shape;578;p60: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79" name="Google Shape;579;p60: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6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5" name="Google Shape;585;p6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86" name="Google Shape;586;p6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6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6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All staff should be trained in proper use, removal, and washing of face coverings. Face</a:t>
            </a:r>
            <a:r>
              <a:rPr lang="en-US" baseline="0" dirty="0" smtClean="0"/>
              <a:t> </a:t>
            </a:r>
            <a:r>
              <a:rPr lang="en-US" dirty="0" smtClean="0"/>
              <a:t>coverings should be washed frequently with detergent and hot water and dried on a hot cycle. Ideally, wash your face covering after each use, and have a dedicated laundry bag or bin. Make sure the covering is comfortable – you don’t want to have to keep adjusting the mask, which means touching your face. Always wash your hands, or use hand sanitizer, before AND after touching your face or face coverings. It may not be realistic to expect children attending child care programs wear face masks to reduce the risk for transmission unless the provider determines they can reliably wear, remove, and handle masks. Children under two years should not wear face coverings because of risk of suffocation.</a:t>
            </a:r>
          </a:p>
          <a:p>
            <a:pPr marL="0" lvl="0" indent="0" algn="l" rtl="0">
              <a:spcBef>
                <a:spcPts val="0"/>
              </a:spcBef>
              <a:spcAft>
                <a:spcPts val="0"/>
              </a:spcAft>
              <a:buNone/>
            </a:pPr>
            <a:endParaRPr dirty="0"/>
          </a:p>
        </p:txBody>
      </p:sp>
      <p:sp>
        <p:nvSpPr>
          <p:cNvPr id="593" name="Google Shape;593;p6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how face</a:t>
            </a:r>
            <a:r>
              <a:rPr lang="en-US" baseline="0" dirty="0" smtClean="0"/>
              <a:t> coverings are effective in reducing the risk of spreading COVID-19: they cut down the amount of virus in the air. </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58</a:t>
            </a:fld>
            <a:endParaRPr lang="en-US"/>
          </a:p>
        </p:txBody>
      </p:sp>
    </p:spTree>
    <p:extLst>
      <p:ext uri="{BB962C8B-B14F-4D97-AF65-F5344CB8AC3E}">
        <p14:creationId xmlns:p14="http://schemas.microsoft.com/office/powerpoint/2010/main" val="11923647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might</a:t>
            </a:r>
            <a:r>
              <a:rPr lang="en-US" baseline="0" dirty="0"/>
              <a:t> </a:t>
            </a:r>
            <a:r>
              <a:rPr lang="en-US" baseline="0" dirty="0" smtClean="0"/>
              <a:t>want to </a:t>
            </a:r>
            <a:r>
              <a:rPr lang="en-US" baseline="0" dirty="0"/>
              <a:t>post this.</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59</a:t>
            </a:fld>
            <a:endParaRPr lang="en-US"/>
          </a:p>
        </p:txBody>
      </p:sp>
    </p:spTree>
    <p:extLst>
      <p:ext uri="{BB962C8B-B14F-4D97-AF65-F5344CB8AC3E}">
        <p14:creationId xmlns:p14="http://schemas.microsoft.com/office/powerpoint/2010/main" val="3050347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6: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a:t>A little background on COVID-19…</a:t>
            </a:r>
            <a:endParaRPr/>
          </a:p>
        </p:txBody>
      </p:sp>
      <p:sp>
        <p:nvSpPr>
          <p:cNvPr id="127" name="Google Shape;127;p6: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 ‘matter of fact’ and supportive when</a:t>
            </a:r>
            <a:r>
              <a:rPr lang="en-US" baseline="0" dirty="0" smtClean="0"/>
              <a:t> talking to children about face masks. Let them know this is how we keep ourselves and others around us safe.</a:t>
            </a:r>
            <a:endParaRPr lang="en-US" dirty="0"/>
          </a:p>
        </p:txBody>
      </p:sp>
      <p:sp>
        <p:nvSpPr>
          <p:cNvPr id="4" name="Slide Number Placeholder 3"/>
          <p:cNvSpPr>
            <a:spLocks noGrp="1"/>
          </p:cNvSpPr>
          <p:nvPr>
            <p:ph type="sldNum" sz="quarter" idx="10"/>
          </p:nvPr>
        </p:nvSpPr>
        <p:spPr/>
        <p:txBody>
          <a:bodyPr/>
          <a:lstStyle/>
          <a:p>
            <a:fld id="{ECCBF3A2-1D03-491F-BDB6-337C0C097926}" type="slidenum">
              <a:rPr lang="en-US" smtClean="0"/>
              <a:t>60</a:t>
            </a:fld>
            <a:endParaRPr lang="en-US"/>
          </a:p>
        </p:txBody>
      </p:sp>
    </p:spTree>
    <p:extLst>
      <p:ext uri="{BB962C8B-B14F-4D97-AF65-F5344CB8AC3E}">
        <p14:creationId xmlns:p14="http://schemas.microsoft.com/office/powerpoint/2010/main" val="16867371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6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9" name="Google Shape;599;p63: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r>
              <a:rPr lang="en-US" dirty="0"/>
              <a:t>E</a:t>
            </a:r>
            <a:r>
              <a:rPr lang="en-US" dirty="0" smtClean="0"/>
              <a:t>ncourage </a:t>
            </a:r>
            <a:r>
              <a:rPr lang="en-US" dirty="0"/>
              <a:t>families to brush with children twice a day at home.</a:t>
            </a:r>
            <a:endParaRPr dirty="0"/>
          </a:p>
          <a:p>
            <a:pPr marL="0" lvl="0" indent="0" algn="l" rtl="0">
              <a:spcBef>
                <a:spcPts val="0"/>
              </a:spcBef>
              <a:spcAft>
                <a:spcPts val="0"/>
              </a:spcAft>
              <a:buNone/>
            </a:pPr>
            <a:r>
              <a:rPr lang="en-US" dirty="0"/>
              <a:t>Ask families to keep toys and other personal belongings at home.</a:t>
            </a:r>
            <a:endParaRPr dirty="0"/>
          </a:p>
          <a:p>
            <a:pPr marL="0" lvl="0" indent="0" algn="l" rtl="0">
              <a:spcBef>
                <a:spcPts val="0"/>
              </a:spcBef>
              <a:spcAft>
                <a:spcPts val="0"/>
              </a:spcAft>
              <a:buNone/>
            </a:pPr>
            <a:endParaRPr dirty="0"/>
          </a:p>
        </p:txBody>
      </p:sp>
      <p:sp>
        <p:nvSpPr>
          <p:cNvPr id="600" name="Google Shape;600;p63: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6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64: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08" name="Google Shape;608;p64: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7: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r>
              <a:rPr lang="en-US" dirty="0" smtClean="0"/>
              <a:t>As</a:t>
            </a:r>
            <a:r>
              <a:rPr lang="en-US" baseline="0" dirty="0" smtClean="0"/>
              <a:t> we gradually open business and workplaces we need to take measures to avoid exposure to the virus.  Like keeping your distance of at least 6 feet, wearing a face mask, and washing your hands.</a:t>
            </a:r>
            <a:endParaRPr lang="en-US" dirty="0"/>
          </a:p>
        </p:txBody>
      </p:sp>
      <p:sp>
        <p:nvSpPr>
          <p:cNvPr id="134" name="Google Shape;134;p7: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8: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42" name="Google Shape;142;p8: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1: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4" name="Google Shape;164;p11: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descr="Image result for copyright symbol"/>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 name="Google Shape;20;p2" descr="CCHP_Prevention_PPTfooter_Mod3.png"/>
          <p:cNvPicPr preferRelativeResize="0"/>
          <p:nvPr/>
        </p:nvPicPr>
        <p:blipFill rotWithShape="1">
          <a:blip r:embed="rId2">
            <a:alphaModFix/>
          </a:blip>
          <a:srcRect t="-1" r="8867" b="-3847"/>
          <a:stretch/>
        </p:blipFill>
        <p:spPr>
          <a:xfrm>
            <a:off x="802822" y="6000070"/>
            <a:ext cx="7829550" cy="72140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1"/>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2"/>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62593" y="6356350"/>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6875961" y="6356349"/>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88888"/>
                </a:solidFill>
                <a:latin typeface="Calibri"/>
                <a:ea typeface="Calibri"/>
                <a:cs typeface="Calibri"/>
                <a:sym typeface="Calibri"/>
              </a:defRPr>
            </a:lvl1pPr>
            <a:lvl2pPr marL="0" lvl="1" indent="0" algn="r">
              <a:spcBef>
                <a:spcPts val="0"/>
              </a:spcBef>
              <a:buNone/>
              <a:defRPr sz="1200">
                <a:solidFill>
                  <a:srgbClr val="888888"/>
                </a:solidFill>
                <a:latin typeface="Calibri"/>
                <a:ea typeface="Calibri"/>
                <a:cs typeface="Calibri"/>
                <a:sym typeface="Calibri"/>
              </a:defRPr>
            </a:lvl2pPr>
            <a:lvl3pPr marL="0" lvl="2" indent="0" algn="r">
              <a:spcBef>
                <a:spcPts val="0"/>
              </a:spcBef>
              <a:buNone/>
              <a:defRPr sz="1200">
                <a:solidFill>
                  <a:srgbClr val="888888"/>
                </a:solidFill>
                <a:latin typeface="Calibri"/>
                <a:ea typeface="Calibri"/>
                <a:cs typeface="Calibri"/>
                <a:sym typeface="Calibri"/>
              </a:defRPr>
            </a:lvl3pPr>
            <a:lvl4pPr marL="0" lvl="3" indent="0" algn="r">
              <a:spcBef>
                <a:spcPts val="0"/>
              </a:spcBef>
              <a:buNone/>
              <a:defRPr sz="1200">
                <a:solidFill>
                  <a:srgbClr val="888888"/>
                </a:solidFill>
                <a:latin typeface="Calibri"/>
                <a:ea typeface="Calibri"/>
                <a:cs typeface="Calibri"/>
                <a:sym typeface="Calibri"/>
              </a:defRPr>
            </a:lvl4pPr>
            <a:lvl5pPr marL="0" lvl="4" indent="0" algn="r">
              <a:spcBef>
                <a:spcPts val="0"/>
              </a:spcBef>
              <a:buNone/>
              <a:defRPr sz="1200">
                <a:solidFill>
                  <a:srgbClr val="888888"/>
                </a:solidFill>
                <a:latin typeface="Calibri"/>
                <a:ea typeface="Calibri"/>
                <a:cs typeface="Calibri"/>
                <a:sym typeface="Calibri"/>
              </a:defRPr>
            </a:lvl5pPr>
            <a:lvl6pPr marL="0" lvl="5" indent="0" algn="r">
              <a:spcBef>
                <a:spcPts val="0"/>
              </a:spcBef>
              <a:buNone/>
              <a:defRPr sz="1200">
                <a:solidFill>
                  <a:srgbClr val="888888"/>
                </a:solidFill>
                <a:latin typeface="Calibri"/>
                <a:ea typeface="Calibri"/>
                <a:cs typeface="Calibri"/>
                <a:sym typeface="Calibri"/>
              </a:defRPr>
            </a:lvl6pPr>
            <a:lvl7pPr marL="0" lvl="6" indent="0" algn="r">
              <a:spcBef>
                <a:spcPts val="0"/>
              </a:spcBef>
              <a:buNone/>
              <a:defRPr sz="1200">
                <a:solidFill>
                  <a:srgbClr val="888888"/>
                </a:solidFill>
                <a:latin typeface="Calibri"/>
                <a:ea typeface="Calibri"/>
                <a:cs typeface="Calibri"/>
                <a:sym typeface="Calibri"/>
              </a:defRPr>
            </a:lvl7pPr>
            <a:lvl8pPr marL="0" lvl="7" indent="0" algn="r">
              <a:spcBef>
                <a:spcPts val="0"/>
              </a:spcBef>
              <a:buNone/>
              <a:defRPr sz="1200">
                <a:solidFill>
                  <a:srgbClr val="888888"/>
                </a:solidFill>
                <a:latin typeface="Calibri"/>
                <a:ea typeface="Calibri"/>
                <a:cs typeface="Calibri"/>
                <a:sym typeface="Calibri"/>
              </a:defRPr>
            </a:lvl8pPr>
            <a:lvl9pPr marL="0" lvl="8" indent="0" algn="r">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r>
              <a:rPr lang="en-US"/>
              <a:t>1</a:t>
            </a:r>
            <a:endParaRPr/>
          </a:p>
        </p:txBody>
      </p:sp>
      <p:pic>
        <p:nvPicPr>
          <p:cNvPr id="27" name="Google Shape;27;p3" descr="CCHP_Prevention_PPTfooter_Mod3.png"/>
          <p:cNvPicPr preferRelativeResize="0"/>
          <p:nvPr/>
        </p:nvPicPr>
        <p:blipFill rotWithShape="1">
          <a:blip r:embed="rId2">
            <a:alphaModFix/>
          </a:blip>
          <a:srcRect t="-1" r="8867" b="-3847"/>
          <a:stretch/>
        </p:blipFill>
        <p:spPr>
          <a:xfrm>
            <a:off x="628650" y="6008915"/>
            <a:ext cx="8175716" cy="71256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4"/>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35" name="Google Shape;35;p4" descr="CCHP_Prevention_PPTfooter_Mod3.png"/>
          <p:cNvPicPr preferRelativeResize="0"/>
          <p:nvPr/>
        </p:nvPicPr>
        <p:blipFill rotWithShape="1">
          <a:blip r:embed="rId2">
            <a:alphaModFix/>
          </a:blip>
          <a:srcRect t="-1" r="8867" b="-3847"/>
          <a:stretch/>
        </p:blipFill>
        <p:spPr>
          <a:xfrm>
            <a:off x="706755" y="6008914"/>
            <a:ext cx="8175716" cy="7125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1" name="Google Shape;41;p5" descr="CCHP_Prevention_PPTfooter_Mod3.png"/>
          <p:cNvPicPr preferRelativeResize="0"/>
          <p:nvPr/>
        </p:nvPicPr>
        <p:blipFill rotWithShape="1">
          <a:blip r:embed="rId2">
            <a:alphaModFix/>
          </a:blip>
          <a:srcRect t="-1" r="8867" b="-3847"/>
          <a:stretch/>
        </p:blipFill>
        <p:spPr>
          <a:xfrm>
            <a:off x="628650" y="6008915"/>
            <a:ext cx="8175716" cy="71256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
        <p:cNvGrpSpPr/>
        <p:nvPr/>
      </p:nvGrpSpPr>
      <p:grpSpPr>
        <a:xfrm>
          <a:off x="0" y="0"/>
          <a:ext cx="0" cy="0"/>
          <a:chOff x="0" y="0"/>
          <a:chExt cx="0" cy="0"/>
        </a:xfrm>
      </p:grpSpPr>
      <p:pic>
        <p:nvPicPr>
          <p:cNvPr id="43" name="Google Shape;43;p6" descr="CCHP_Prevention_PPTfooter_Mod3.png"/>
          <p:cNvPicPr preferRelativeResize="0"/>
          <p:nvPr/>
        </p:nvPicPr>
        <p:blipFill rotWithShape="1">
          <a:blip r:embed="rId2">
            <a:alphaModFix/>
          </a:blip>
          <a:srcRect t="-1" r="8867" b="-3847"/>
          <a:stretch/>
        </p:blipFill>
        <p:spPr>
          <a:xfrm>
            <a:off x="628650" y="6008915"/>
            <a:ext cx="8175716" cy="712562"/>
          </a:xfrm>
          <a:prstGeom prst="rect">
            <a:avLst/>
          </a:prstGeom>
          <a:noFill/>
          <a:ln>
            <a:noFill/>
          </a:ln>
        </p:spPr>
      </p:pic>
      <p:sp>
        <p:nvSpPr>
          <p:cNvPr id="44" name="Google Shape;44;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7"/>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0" name="Google Shape;50;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9"/>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9"/>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0"/>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0"/>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0"/>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cchp.ucsf.edu/"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ideo" Target="https://www.youtube.com/embed/GAP8HZdV5Qo" TargetMode="Externa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hyperlink" Target="https://www.youtube.com/watch?v=GAP8HZdV5Qo"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video" Target="https://www.youtube.com/embed/IyqiXqpbbnE" TargetMode="Externa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hyperlink" Target="https://www.youtube.com/watch?v=IyqiXqpbbnE&amp;feature=emb_title"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apps.cdpr.ca.gov/schoolip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nrckids.org/files/appendix/AppendixK.pdf"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files.covid19.ca.gov/pdf/guidance-childcare--en.pdf"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dc.gov/coronavirus/2019-ncov/community/schools-childcare/guidance-for-childcare.html"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hyperlink" Target="http://www.epa.gov/pesticide-registration/list-n-disinfectants-use-against-sars-cov-2-covid-19"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29.png"/><Relationship Id="rId4" Type="http://schemas.openxmlformats.org/officeDocument/2006/relationships/image" Target="../media/image28.jpg"/></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iZinb6rVozc"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Xa_qNH8u3OM" TargetMode="External"/><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9"/>
        <p:cNvGrpSpPr/>
        <p:nvPr/>
      </p:nvGrpSpPr>
      <p:grpSpPr>
        <a:xfrm>
          <a:off x="0" y="0"/>
          <a:ext cx="0" cy="0"/>
          <a:chOff x="0" y="0"/>
          <a:chExt cx="0" cy="0"/>
        </a:xfrm>
      </p:grpSpPr>
      <p:sp>
        <p:nvSpPr>
          <p:cNvPr id="90" name="Google Shape;90;p13"/>
          <p:cNvSpPr txBox="1">
            <a:spLocks noGrp="1"/>
          </p:cNvSpPr>
          <p:nvPr>
            <p:ph type="ctrTitle"/>
          </p:nvPr>
        </p:nvSpPr>
        <p:spPr>
          <a:xfrm>
            <a:off x="180645" y="90753"/>
            <a:ext cx="8627100" cy="3338247"/>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5400"/>
              <a:buFont typeface="Calibri"/>
              <a:buNone/>
            </a:pPr>
            <a:r>
              <a:rPr lang="es-MX" sz="4400" dirty="0">
                <a:latin typeface="Arial"/>
                <a:ea typeface="Arial"/>
                <a:cs typeface="Arial"/>
                <a:sym typeface="Arial"/>
              </a:rPr>
              <a:t>Salud y Seguridad En Las Guarderías de </a:t>
            </a:r>
            <a:r>
              <a:rPr lang="es-MX" sz="4400" dirty="0" smtClean="0">
                <a:latin typeface="Arial"/>
                <a:ea typeface="Arial"/>
                <a:cs typeface="Arial"/>
                <a:sym typeface="Arial"/>
              </a:rPr>
              <a:t>Niños </a:t>
            </a:r>
            <a:r>
              <a:rPr lang="es-MX" sz="4400" dirty="0">
                <a:latin typeface="Arial"/>
                <a:ea typeface="Arial"/>
                <a:cs typeface="Arial"/>
                <a:sym typeface="Arial"/>
              </a:rPr>
              <a:t>durante la </a:t>
            </a:r>
            <a:r>
              <a:rPr lang="es-MX" sz="4400" dirty="0" smtClean="0">
                <a:latin typeface="Arial"/>
                <a:ea typeface="Arial"/>
                <a:cs typeface="Arial"/>
                <a:sym typeface="Arial"/>
              </a:rPr>
              <a:t>Pandemia de </a:t>
            </a:r>
            <a:r>
              <a:rPr lang="es-MX" sz="4400" dirty="0">
                <a:latin typeface="Arial"/>
                <a:ea typeface="Arial"/>
                <a:cs typeface="Arial"/>
                <a:sym typeface="Arial"/>
              </a:rPr>
              <a:t>COVID-19</a:t>
            </a:r>
            <a:r>
              <a:rPr lang="es-MX" sz="4800" dirty="0">
                <a:latin typeface="Arial"/>
                <a:ea typeface="Arial"/>
                <a:cs typeface="Arial"/>
                <a:sym typeface="Arial"/>
              </a:rPr>
              <a:t> </a:t>
            </a:r>
            <a:r>
              <a:rPr lang="es-MX" dirty="0"/>
              <a:t/>
            </a:r>
            <a:br>
              <a:rPr lang="es-MX" dirty="0"/>
            </a:br>
            <a:r>
              <a:rPr lang="es-MX" dirty="0"/>
              <a:t> </a:t>
            </a:r>
          </a:p>
        </p:txBody>
      </p:sp>
      <p:sp>
        <p:nvSpPr>
          <p:cNvPr id="91" name="Google Shape;91;p13"/>
          <p:cNvSpPr txBox="1">
            <a:spLocks noGrp="1"/>
          </p:cNvSpPr>
          <p:nvPr>
            <p:ph type="subTitle" idx="1"/>
          </p:nvPr>
        </p:nvSpPr>
        <p:spPr>
          <a:xfrm>
            <a:off x="1113600" y="4630333"/>
            <a:ext cx="6916800" cy="1431800"/>
          </a:xfrm>
          <a:prstGeom prst="rect">
            <a:avLst/>
          </a:prstGeom>
          <a:noFill/>
          <a:ln>
            <a:noFill/>
          </a:ln>
        </p:spPr>
        <p:txBody>
          <a:bodyPr spcFirstLastPara="1" wrap="square" lIns="91425" tIns="45700" rIns="91425" bIns="45700" anchor="t" anchorCtr="0">
            <a:noAutofit/>
          </a:bodyPr>
          <a:lstStyle/>
          <a:p>
            <a:pPr marL="0" lvl="0" indent="0">
              <a:buSzPts val="1100"/>
            </a:pPr>
            <a:r>
              <a:rPr lang="es-MX" dirty="0"/>
              <a:t>Desarrollado por el Programa De Cuidado De Niños de California de la UCSF con Fondos del Departamento de Educación de California</a:t>
            </a:r>
          </a:p>
          <a:p>
            <a:pPr marL="0" lvl="0" indent="0">
              <a:buSzPts val="1100"/>
            </a:pPr>
            <a:r>
              <a:rPr lang="es-MX" dirty="0" smtClean="0"/>
              <a:t>Julio 20, </a:t>
            </a:r>
            <a:r>
              <a:rPr lang="es-MX" dirty="0"/>
              <a:t>2020</a:t>
            </a:r>
          </a:p>
        </p:txBody>
      </p:sp>
      <p:pic>
        <p:nvPicPr>
          <p:cNvPr id="92" name="Google Shape;92;p13"/>
          <p:cNvPicPr preferRelativeResize="0"/>
          <p:nvPr/>
        </p:nvPicPr>
        <p:blipFill rotWithShape="1">
          <a:blip r:embed="rId3">
            <a:alphaModFix/>
          </a:blip>
          <a:srcRect/>
          <a:stretch/>
        </p:blipFill>
        <p:spPr>
          <a:xfrm>
            <a:off x="3471757" y="2717650"/>
            <a:ext cx="2200486" cy="1912683"/>
          </a:xfrm>
          <a:prstGeom prst="rect">
            <a:avLst/>
          </a:prstGeom>
          <a:noFill/>
          <a:ln>
            <a:noFill/>
          </a:ln>
        </p:spPr>
      </p:pic>
      <p:sp>
        <p:nvSpPr>
          <p:cNvPr id="93" name="Google Shape;93;p13"/>
          <p:cNvSpPr txBox="1"/>
          <p:nvPr/>
        </p:nvSpPr>
        <p:spPr>
          <a:xfrm>
            <a:off x="7071691" y="6261352"/>
            <a:ext cx="1600200"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2020</a:t>
            </a:r>
            <a:endParaRPr sz="1800">
              <a:solidFill>
                <a:schemeClr val="lt1"/>
              </a:solidFill>
              <a:latin typeface="Calibri"/>
              <a:ea typeface="Calibri"/>
              <a:cs typeface="Calibri"/>
              <a:sym typeface="Calibri"/>
            </a:endParaRPr>
          </a:p>
        </p:txBody>
      </p:sp>
      <p:sp>
        <p:nvSpPr>
          <p:cNvPr id="94" name="Google Shape;94;p13"/>
          <p:cNvSpPr/>
          <p:nvPr/>
        </p:nvSpPr>
        <p:spPr>
          <a:xfrm>
            <a:off x="-77800" y="0"/>
            <a:ext cx="9144000" cy="411900"/>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title"/>
          </p:nvPr>
        </p:nvSpPr>
        <p:spPr>
          <a:xfrm>
            <a:off x="481310" y="411901"/>
            <a:ext cx="8127928" cy="1489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3200" dirty="0"/>
              <a:t>Los gérmenes se propagan fácilmente entre los niños pequeños…</a:t>
            </a:r>
            <a:endParaRPr lang="es-MX" sz="3870" dirty="0"/>
          </a:p>
        </p:txBody>
      </p:sp>
      <p:sp>
        <p:nvSpPr>
          <p:cNvPr id="174" name="Google Shape;174;p24"/>
          <p:cNvSpPr txBox="1">
            <a:spLocks noGrp="1"/>
          </p:cNvSpPr>
          <p:nvPr>
            <p:ph type="body" idx="1"/>
          </p:nvPr>
        </p:nvSpPr>
        <p:spPr>
          <a:xfrm>
            <a:off x="691242" y="1764631"/>
            <a:ext cx="8131916" cy="408771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s-MX" sz="600" dirty="0">
              <a:latin typeface="Arial"/>
              <a:ea typeface="Arial"/>
              <a:cs typeface="Arial"/>
              <a:sym typeface="Arial"/>
            </a:endParaRPr>
          </a:p>
          <a:p>
            <a:pPr marL="0" lvl="0" indent="0" algn="l" rtl="0">
              <a:spcBef>
                <a:spcPts val="0"/>
              </a:spcBef>
              <a:spcAft>
                <a:spcPts val="0"/>
              </a:spcAft>
              <a:buClr>
                <a:schemeClr val="dk1"/>
              </a:buClr>
              <a:buSzPts val="1100"/>
              <a:buFont typeface="Arial"/>
              <a:buNone/>
            </a:pPr>
            <a:r>
              <a:rPr lang="es-MX" dirty="0">
                <a:latin typeface="Arial"/>
                <a:ea typeface="Arial"/>
                <a:cs typeface="Arial"/>
                <a:sym typeface="Arial"/>
              </a:rPr>
              <a:t>•Al</a:t>
            </a:r>
            <a:r>
              <a:rPr lang="es-MX" dirty="0"/>
              <a:t> respirar los gérmenes que están en el aire</a:t>
            </a:r>
          </a:p>
          <a:p>
            <a:pPr marL="0" lvl="0" indent="0" algn="l" rtl="0">
              <a:spcBef>
                <a:spcPts val="0"/>
              </a:spcBef>
              <a:spcAft>
                <a:spcPts val="0"/>
              </a:spcAft>
              <a:buClr>
                <a:schemeClr val="dk1"/>
              </a:buClr>
              <a:buSzPts val="1100"/>
              <a:buFont typeface="Arial"/>
              <a:buNone/>
            </a:pPr>
            <a:r>
              <a:rPr lang="es-MX" dirty="0">
                <a:latin typeface="Arial"/>
                <a:ea typeface="Arial"/>
                <a:cs typeface="Arial"/>
                <a:sym typeface="Arial"/>
              </a:rPr>
              <a:t>•</a:t>
            </a:r>
            <a:r>
              <a:rPr lang="es-MX" dirty="0"/>
              <a:t>Al tocar otras personas y áreas que tienen gérmenes</a:t>
            </a:r>
          </a:p>
          <a:p>
            <a:pPr marL="0" lvl="0" indent="0" algn="l" rtl="0">
              <a:spcBef>
                <a:spcPts val="1000"/>
              </a:spcBef>
              <a:spcAft>
                <a:spcPts val="0"/>
              </a:spcAft>
              <a:buClr>
                <a:schemeClr val="dk1"/>
              </a:buClr>
              <a:buSzPts val="1100"/>
              <a:buFont typeface="Arial"/>
              <a:buNone/>
            </a:pPr>
            <a:r>
              <a:rPr lang="es-MX" dirty="0">
                <a:latin typeface="Arial"/>
                <a:ea typeface="Arial"/>
                <a:cs typeface="Arial"/>
                <a:sym typeface="Arial"/>
              </a:rPr>
              <a:t>•Al</a:t>
            </a:r>
            <a:r>
              <a:rPr lang="es-MX" dirty="0"/>
              <a:t> comer y tomar algo con gérmenes  </a:t>
            </a:r>
          </a:p>
          <a:p>
            <a:pPr marL="0" lvl="0" indent="0" algn="l" rtl="0">
              <a:lnSpc>
                <a:spcPct val="90000"/>
              </a:lnSpc>
              <a:spcBef>
                <a:spcPts val="1000"/>
              </a:spcBef>
              <a:spcAft>
                <a:spcPts val="0"/>
              </a:spcAft>
              <a:buNone/>
            </a:pPr>
            <a:endParaRPr lang="es-MX" dirty="0"/>
          </a:p>
        </p:txBody>
      </p:sp>
      <p:sp>
        <p:nvSpPr>
          <p:cNvPr id="175" name="Google Shape;175;p24"/>
          <p:cNvSpPr txBox="1"/>
          <p:nvPr/>
        </p:nvSpPr>
        <p:spPr>
          <a:xfrm>
            <a:off x="481310" y="3719236"/>
            <a:ext cx="5272500" cy="2264400"/>
          </a:xfrm>
          <a:prstGeom prst="rect">
            <a:avLst/>
          </a:prstGeom>
          <a:solidFill>
            <a:srgbClr val="F7941E"/>
          </a:solidFill>
          <a:ln>
            <a:noFill/>
          </a:ln>
        </p:spPr>
        <p:txBody>
          <a:bodyPr spcFirstLastPara="1" wrap="square" lIns="91425" tIns="45700" rIns="91425" bIns="45700" anchor="t" anchorCtr="0">
            <a:noAutofit/>
          </a:bodyPr>
          <a:lstStyle/>
          <a:p>
            <a:pPr marL="457200" lvl="0" indent="0" algn="l" rtl="0">
              <a:lnSpc>
                <a:spcPct val="115000"/>
              </a:lnSpc>
              <a:spcBef>
                <a:spcPts val="0"/>
              </a:spcBef>
              <a:spcAft>
                <a:spcPts val="0"/>
              </a:spcAft>
              <a:buClr>
                <a:schemeClr val="dk1"/>
              </a:buClr>
              <a:buSzPts val="1100"/>
              <a:buFont typeface="Arial"/>
              <a:buNone/>
            </a:pPr>
            <a:r>
              <a:rPr lang="es-MX" sz="2000" dirty="0">
                <a:solidFill>
                  <a:schemeClr val="dk1"/>
                </a:solidFill>
                <a:latin typeface="Calibri"/>
                <a:ea typeface="Calibri"/>
                <a:cs typeface="Calibri"/>
                <a:sym typeface="Calibri"/>
              </a:rPr>
              <a:t>Los estudios muestran que los niños pequeños en cuidado infantil tienen síntomas de enfermedad entre un tercio y la mitad de los días del año. Los niños pequeños contraen 6 resfriados al año.</a:t>
            </a:r>
          </a:p>
          <a:p>
            <a:pPr marL="0" lvl="0" indent="0" algn="l" rtl="0">
              <a:lnSpc>
                <a:spcPct val="115000"/>
              </a:lnSpc>
              <a:spcBef>
                <a:spcPts val="800"/>
              </a:spcBef>
              <a:spcAft>
                <a:spcPts val="0"/>
              </a:spcAft>
              <a:buClr>
                <a:schemeClr val="dk1"/>
              </a:buClr>
              <a:buSzPts val="1100"/>
              <a:buFont typeface="Arial"/>
              <a:buNone/>
            </a:pPr>
            <a:r>
              <a:rPr lang="es-MX" sz="1600" dirty="0">
                <a:solidFill>
                  <a:schemeClr val="dk1"/>
                </a:solidFill>
                <a:latin typeface="Calibri"/>
                <a:ea typeface="Calibri"/>
                <a:cs typeface="Calibri"/>
                <a:sym typeface="Calibri"/>
              </a:rPr>
              <a:t>                                  	</a:t>
            </a:r>
            <a:r>
              <a:rPr lang="es-MX" sz="1800" b="1" dirty="0">
                <a:solidFill>
                  <a:schemeClr val="dk1"/>
                </a:solidFill>
                <a:latin typeface="Lucida Sans"/>
                <a:ea typeface="Lucida Sans"/>
                <a:cs typeface="Lucida Sans"/>
                <a:sym typeface="Lucida Sans"/>
              </a:rPr>
              <a:t>Esto Es Típico</a:t>
            </a:r>
            <a:r>
              <a:rPr lang="es-MX" sz="2000" b="1" dirty="0">
                <a:solidFill>
                  <a:schemeClr val="dk1"/>
                </a:solidFill>
                <a:latin typeface="Lucida Sans"/>
                <a:ea typeface="Lucida Sans"/>
                <a:cs typeface="Lucida Sans"/>
                <a:sym typeface="Lucida Sans"/>
              </a:rPr>
              <a:t>.</a:t>
            </a:r>
          </a:p>
          <a:p>
            <a:pPr marL="0" marR="0" lvl="0" indent="0" algn="l" rtl="0">
              <a:lnSpc>
                <a:spcPct val="187500"/>
              </a:lnSpc>
              <a:spcBef>
                <a:spcPts val="0"/>
              </a:spcBef>
              <a:spcAft>
                <a:spcPts val="0"/>
              </a:spcAft>
              <a:buNone/>
            </a:pPr>
            <a:endParaRPr lang="es-MX" sz="1600" dirty="0">
              <a:solidFill>
                <a:schemeClr val="dk1"/>
              </a:solidFill>
              <a:latin typeface="Lucida Sans"/>
              <a:ea typeface="Lucida Sans"/>
              <a:cs typeface="Lucida Sans"/>
              <a:sym typeface="Lucida Sans"/>
            </a:endParaRPr>
          </a:p>
        </p:txBody>
      </p:sp>
      <p:pic>
        <p:nvPicPr>
          <p:cNvPr id="176" name="Google Shape;176;p24"/>
          <p:cNvPicPr preferRelativeResize="0"/>
          <p:nvPr/>
        </p:nvPicPr>
        <p:blipFill rotWithShape="1">
          <a:blip r:embed="rId3">
            <a:alphaModFix/>
          </a:blip>
          <a:srcRect/>
          <a:stretch/>
        </p:blipFill>
        <p:spPr>
          <a:xfrm>
            <a:off x="6026441" y="3892667"/>
            <a:ext cx="2582797" cy="1959676"/>
          </a:xfrm>
          <a:prstGeom prst="rect">
            <a:avLst/>
          </a:prstGeom>
          <a:noFill/>
          <a:ln w="76200" cap="flat" cmpd="sng">
            <a:solidFill>
              <a:srgbClr val="0072BC"/>
            </a:solidFill>
            <a:prstDash val="solid"/>
            <a:miter lim="800000"/>
            <a:headEnd type="none" w="sm" len="sm"/>
            <a:tailEnd type="none" w="sm" len="sm"/>
          </a:ln>
        </p:spPr>
      </p:pic>
      <p:sp>
        <p:nvSpPr>
          <p:cNvPr id="177" name="Google Shape;177;p24"/>
          <p:cNvSpPr txBox="1">
            <a:spLocks noGrp="1"/>
          </p:cNvSpPr>
          <p:nvPr>
            <p:ph type="sldNum" idx="12"/>
          </p:nvPr>
        </p:nvSpPr>
        <p:spPr>
          <a:xfrm>
            <a:off x="7024007" y="6356349"/>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a:t>1</a:t>
            </a:r>
            <a:endParaRPr/>
          </a:p>
        </p:txBody>
      </p:sp>
      <p:sp>
        <p:nvSpPr>
          <p:cNvPr id="178" name="Google Shape;178;p24"/>
          <p:cNvSpPr/>
          <p:nvPr/>
        </p:nvSpPr>
        <p:spPr>
          <a:xfrm>
            <a:off x="62600" y="0"/>
            <a:ext cx="9144000" cy="411900"/>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619760" y="182880"/>
            <a:ext cx="7895590" cy="1318125"/>
          </a:xfrm>
          <a:prstGeom prst="rect">
            <a:avLst/>
          </a:prstGeom>
          <a:noFill/>
          <a:ln>
            <a:noFill/>
          </a:ln>
        </p:spPr>
        <p:txBody>
          <a:bodyPr spcFirstLastPara="1" wrap="square" lIns="91425" tIns="45700" rIns="91425" bIns="45700" anchor="ctr" anchorCtr="0">
            <a:noAutofit/>
          </a:bodyPr>
          <a:lstStyle/>
          <a:p>
            <a:pPr lvl="0" algn="ctr">
              <a:buSzPts val="4400"/>
            </a:pPr>
            <a:r>
              <a:rPr lang="es-MX" sz="4000" dirty="0">
                <a:latin typeface="Arial"/>
                <a:ea typeface="Arial"/>
                <a:cs typeface="Arial"/>
                <a:sym typeface="Arial"/>
              </a:rPr>
              <a:t>Transmisión de COVID-19</a:t>
            </a:r>
            <a:endParaRPr lang="es-MX" sz="4000" dirty="0"/>
          </a:p>
        </p:txBody>
      </p:sp>
      <p:sp>
        <p:nvSpPr>
          <p:cNvPr id="185" name="Google Shape;185;p25"/>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dirty="0">
                <a:latin typeface="Arial"/>
                <a:ea typeface="Arial"/>
                <a:cs typeface="Arial"/>
                <a:sym typeface="Arial"/>
              </a:rPr>
              <a:t>1.</a:t>
            </a:r>
            <a:r>
              <a:rPr lang="es-MX" dirty="0"/>
              <a:t>Aire: El virus se transmite </a:t>
            </a:r>
            <a:r>
              <a:rPr lang="es-MX" b="1" dirty="0"/>
              <a:t>principalmente</a:t>
            </a:r>
            <a:r>
              <a:rPr lang="es-MX" dirty="0"/>
              <a:t> de        persona a persona a través de gotas respiratorias. </a:t>
            </a:r>
          </a:p>
          <a:p>
            <a:pPr marL="0" lvl="0" indent="0" algn="l" rtl="0">
              <a:spcBef>
                <a:spcPts val="1000"/>
              </a:spcBef>
              <a:spcAft>
                <a:spcPts val="0"/>
              </a:spcAft>
              <a:buClr>
                <a:schemeClr val="dk1"/>
              </a:buClr>
              <a:buSzPts val="1100"/>
              <a:buFont typeface="Arial"/>
              <a:buNone/>
            </a:pPr>
            <a:endParaRPr lang="es-MX" dirty="0"/>
          </a:p>
          <a:p>
            <a:pPr marL="0" lvl="0" indent="0" algn="l" rtl="0">
              <a:spcBef>
                <a:spcPts val="0"/>
              </a:spcBef>
              <a:spcAft>
                <a:spcPts val="0"/>
              </a:spcAft>
              <a:buClr>
                <a:schemeClr val="dk1"/>
              </a:buClr>
              <a:buSzPts val="1100"/>
              <a:buFont typeface="Arial"/>
              <a:buNone/>
            </a:pPr>
            <a:r>
              <a:rPr lang="es-MX" dirty="0" smtClean="0">
                <a:latin typeface="Arial"/>
                <a:ea typeface="Arial"/>
                <a:cs typeface="Arial"/>
                <a:sym typeface="Arial"/>
              </a:rPr>
              <a:t>2. </a:t>
            </a:r>
            <a:r>
              <a:rPr lang="es-MX" dirty="0" smtClean="0"/>
              <a:t>El </a:t>
            </a:r>
            <a:r>
              <a:rPr lang="es-MX" dirty="0"/>
              <a:t>virus puede vivir en </a:t>
            </a:r>
            <a:r>
              <a:rPr lang="es-MX" dirty="0" smtClean="0"/>
              <a:t>superficies como el cartón </a:t>
            </a:r>
            <a:r>
              <a:rPr lang="es-MX" dirty="0"/>
              <a:t>por 1 día; plástico y acero inoxidable por 2-3 días; en el refrigerador por más de 6 horas.</a:t>
            </a:r>
          </a:p>
          <a:p>
            <a:pPr marL="0" lvl="0" indent="0" algn="l" rtl="0">
              <a:spcBef>
                <a:spcPts val="0"/>
              </a:spcBef>
              <a:spcAft>
                <a:spcPts val="0"/>
              </a:spcAft>
              <a:buClr>
                <a:schemeClr val="dk1"/>
              </a:buClr>
              <a:buSzPts val="1100"/>
              <a:buFont typeface="Arial"/>
              <a:buNone/>
            </a:pPr>
            <a:endParaRPr lang="es-MX" dirty="0"/>
          </a:p>
          <a:p>
            <a:pPr marL="0" lvl="0" indent="0" algn="l" rtl="0">
              <a:spcBef>
                <a:spcPts val="1000"/>
              </a:spcBef>
              <a:spcAft>
                <a:spcPts val="0"/>
              </a:spcAft>
              <a:buClr>
                <a:schemeClr val="dk1"/>
              </a:buClr>
              <a:buSzPts val="1100"/>
              <a:buFont typeface="Arial"/>
              <a:buNone/>
            </a:pPr>
            <a:r>
              <a:rPr lang="es-MX" dirty="0">
                <a:latin typeface="Arial"/>
                <a:cs typeface="Arial"/>
                <a:sym typeface="Arial"/>
              </a:rPr>
              <a:t>*</a:t>
            </a:r>
            <a:r>
              <a:rPr lang="es-MX" dirty="0" smtClean="0"/>
              <a:t>Heces</a:t>
            </a:r>
            <a:r>
              <a:rPr lang="es-MX" dirty="0"/>
              <a:t>: El virus se ha encontrado en las Heces. No está claro si la infección se puede transmitir a través de fluidos corporales (ex. sangre, heces)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6"/>
          <p:cNvSpPr txBox="1">
            <a:spLocks noGrp="1"/>
          </p:cNvSpPr>
          <p:nvPr>
            <p:ph type="title"/>
          </p:nvPr>
        </p:nvSpPr>
        <p:spPr>
          <a:xfrm>
            <a:off x="421892" y="623529"/>
            <a:ext cx="8300215" cy="18213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959"/>
              <a:buFont typeface="Calibri"/>
              <a:buNone/>
            </a:pPr>
            <a:r>
              <a:rPr lang="es-MX" sz="3400" dirty="0">
                <a:latin typeface="Arial"/>
                <a:ea typeface="Arial"/>
                <a:cs typeface="Arial"/>
                <a:sym typeface="Arial"/>
              </a:rPr>
              <a:t>Pregunta: ¿Por qué </a:t>
            </a:r>
            <a:r>
              <a:rPr lang="es-MX" sz="3400" dirty="0" smtClean="0">
                <a:latin typeface="Arial"/>
                <a:ea typeface="Arial"/>
                <a:cs typeface="Arial"/>
                <a:sym typeface="Arial"/>
              </a:rPr>
              <a:t>las personas en el cuidado </a:t>
            </a:r>
            <a:r>
              <a:rPr lang="es-MX" sz="3400" dirty="0">
                <a:latin typeface="Arial"/>
                <a:ea typeface="Arial"/>
                <a:cs typeface="Arial"/>
                <a:sym typeface="Arial"/>
              </a:rPr>
              <a:t>infantil </a:t>
            </a:r>
            <a:r>
              <a:rPr lang="es-MX" sz="3400" dirty="0" smtClean="0">
                <a:latin typeface="Arial"/>
                <a:ea typeface="Arial"/>
                <a:cs typeface="Arial"/>
                <a:sym typeface="Arial"/>
              </a:rPr>
              <a:t>están a riesgo de propagar </a:t>
            </a:r>
            <a:r>
              <a:rPr lang="es-MX" sz="3400" dirty="0">
                <a:latin typeface="Arial"/>
                <a:ea typeface="Arial"/>
                <a:cs typeface="Arial"/>
                <a:sym typeface="Arial"/>
              </a:rPr>
              <a:t>y contraer COVID-19?</a:t>
            </a:r>
            <a:endParaRPr lang="es-MX" sz="3359" dirty="0"/>
          </a:p>
        </p:txBody>
      </p:sp>
      <p:pic>
        <p:nvPicPr>
          <p:cNvPr id="192" name="Google Shape;192;p26" descr="https://dl.boxcloud.com/api/2.0/internal_files/280762951017/versions/295369997673/representations/jpg_paged_2048x2048/content/1.jpg?access_token=1!eTrXiAr0_GiVA314Fg0oa3RDZ3Z8n5ONdNq4mnsLd5ACt0DG2aU8dcx6-33awtUOTMpf9C2yaIzL_-zdhEOIzXa4aBzu1TKWWqDOD5A1-Duwf0ttQw5xflMt4OIbkdGn_8O1Fz2T4ipGVD8Nfh5eSPb7rOhPeyQyivIhUVYKfx64Zv1JnlsmeF-kB49DE7rHW3XCJ4yy7zNwu-cvuRyEI-sUDdGhb-VP0ODhsYQ5R0TsacVuTKk0DUVRcIld4aqmObkSPtN7PJK-rPzZy8oGiLDMnMJfyfN0CuMJ3isign11LzdI-XjipUTNjXgmN2ffhlLfcjdYuNlr9hdUROF52fC9_nRy_RF64IJ21h-wg7rR3jWu2ss1NEGmshjkQfEdGeMCKpiaMtbTQjqMwEZgqno5BjQ2svWKXgHbKK-vbxpZM1j2o3MdKdE_7lLhx8PxK0CI1-l3aCzMk2uIKuxkWevZ5BTtLOgKYcqA0iol7XRcfuq-QbHaKbiF9aUMDgzEDvS-FGN-PhDpLOmbojcyUrH5TxX7zo_3nxJ8342Bm8WiWsVEc5mZL14_VD7ehJ0T&amp;box_client_name=box-content-preview&amp;box_client_version=2.30.0"/>
          <p:cNvPicPr preferRelativeResize="0"/>
          <p:nvPr/>
        </p:nvPicPr>
        <p:blipFill rotWithShape="1">
          <a:blip r:embed="rId3">
            <a:alphaModFix/>
          </a:blip>
          <a:srcRect/>
          <a:stretch/>
        </p:blipFill>
        <p:spPr>
          <a:xfrm>
            <a:off x="2189184" y="2656377"/>
            <a:ext cx="4357256" cy="3485805"/>
          </a:xfrm>
          <a:prstGeom prst="rect">
            <a:avLst/>
          </a:prstGeom>
          <a:noFill/>
          <a:ln>
            <a:noFill/>
          </a:ln>
        </p:spPr>
      </p:pic>
      <p:sp>
        <p:nvSpPr>
          <p:cNvPr id="193" name="Google Shape;193;p26"/>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7"/>
          <p:cNvSpPr txBox="1">
            <a:spLocks noGrp="1"/>
          </p:cNvSpPr>
          <p:nvPr>
            <p:ph type="title"/>
          </p:nvPr>
        </p:nvSpPr>
        <p:spPr>
          <a:xfrm>
            <a:off x="628650" y="460439"/>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Respuesta:</a:t>
            </a:r>
            <a:endParaRPr lang="es-MX" sz="4000" dirty="0"/>
          </a:p>
        </p:txBody>
      </p:sp>
      <p:sp>
        <p:nvSpPr>
          <p:cNvPr id="200" name="Google Shape;200;p27"/>
          <p:cNvSpPr txBox="1">
            <a:spLocks noGrp="1"/>
          </p:cNvSpPr>
          <p:nvPr>
            <p:ph type="body" idx="1"/>
          </p:nvPr>
        </p:nvSpPr>
        <p:spPr>
          <a:xfrm>
            <a:off x="691242" y="1708830"/>
            <a:ext cx="7886700" cy="4351200"/>
          </a:xfrm>
          <a:prstGeom prst="rect">
            <a:avLst/>
          </a:prstGeom>
          <a:noFill/>
          <a:ln>
            <a:noFill/>
          </a:ln>
        </p:spPr>
        <p:txBody>
          <a:bodyPr spcFirstLastPara="1" wrap="square" lIns="91425" tIns="45700" rIns="91425" bIns="45700" anchor="t" anchorCtr="0">
            <a:noAutofit/>
          </a:bodyPr>
          <a:lstStyle/>
          <a:p>
            <a:pPr marL="0" lvl="0" indent="0" algn="l" rtl="0">
              <a:lnSpc>
                <a:spcPct val="107000"/>
              </a:lnSpc>
              <a:spcBef>
                <a:spcPts val="0"/>
              </a:spcBef>
              <a:spcAft>
                <a:spcPts val="0"/>
              </a:spcAft>
              <a:buClr>
                <a:schemeClr val="dk1"/>
              </a:buClr>
              <a:buSzPts val="1100"/>
              <a:buFont typeface="Arial"/>
              <a:buNone/>
            </a:pPr>
            <a:r>
              <a:rPr lang="es-MX" sz="2500" dirty="0" smtClean="0">
                <a:latin typeface="Arial"/>
                <a:ea typeface="Arial"/>
                <a:cs typeface="Arial"/>
                <a:sym typeface="Arial"/>
              </a:rPr>
              <a:t>•</a:t>
            </a:r>
            <a:r>
              <a:rPr lang="es-MX" sz="2500" b="1" dirty="0" smtClean="0"/>
              <a:t>Hay contacto </a:t>
            </a:r>
            <a:r>
              <a:rPr lang="es-MX" sz="2500" b="1" dirty="0"/>
              <a:t>cercano </a:t>
            </a:r>
            <a:r>
              <a:rPr lang="es-MX" sz="2500" b="1" dirty="0" smtClean="0"/>
              <a:t>entre los </a:t>
            </a:r>
            <a:r>
              <a:rPr lang="es-MX" sz="2500" b="1" dirty="0"/>
              <a:t>niños y sus cuidadores,</a:t>
            </a:r>
          </a:p>
          <a:p>
            <a:pPr marL="0" lvl="0" indent="0" algn="l" rtl="0">
              <a:lnSpc>
                <a:spcPct val="107000"/>
              </a:lnSpc>
              <a:spcBef>
                <a:spcPts val="0"/>
              </a:spcBef>
              <a:spcAft>
                <a:spcPts val="0"/>
              </a:spcAft>
              <a:buClr>
                <a:schemeClr val="dk1"/>
              </a:buClr>
              <a:buSzPts val="1100"/>
              <a:buFont typeface="Arial"/>
              <a:buNone/>
            </a:pPr>
            <a:r>
              <a:rPr lang="es-MX" sz="2500" dirty="0">
                <a:latin typeface="Arial"/>
                <a:ea typeface="Arial"/>
                <a:cs typeface="Arial"/>
                <a:sym typeface="Arial"/>
              </a:rPr>
              <a:t>•</a:t>
            </a:r>
            <a:r>
              <a:rPr lang="es-MX" sz="2500" dirty="0"/>
              <a:t>Ellos son curiosos y tocan todo,</a:t>
            </a:r>
          </a:p>
          <a:p>
            <a:pPr marL="0" lvl="0" indent="0" algn="l" rtl="0">
              <a:lnSpc>
                <a:spcPct val="107000"/>
              </a:lnSpc>
              <a:spcBef>
                <a:spcPts val="0"/>
              </a:spcBef>
              <a:spcAft>
                <a:spcPts val="0"/>
              </a:spcAft>
              <a:buClr>
                <a:schemeClr val="dk1"/>
              </a:buClr>
              <a:buSzPts val="1100"/>
              <a:buFont typeface="Arial"/>
              <a:buNone/>
            </a:pPr>
            <a:r>
              <a:rPr lang="es-MX" sz="2500" dirty="0">
                <a:latin typeface="Arial"/>
                <a:ea typeface="Arial"/>
                <a:cs typeface="Arial"/>
                <a:sym typeface="Arial"/>
              </a:rPr>
              <a:t>•</a:t>
            </a:r>
            <a:r>
              <a:rPr lang="es-MX" sz="2500" dirty="0"/>
              <a:t>Ellos a menudo ponen objetos y sus manos en sus bocas,</a:t>
            </a:r>
          </a:p>
          <a:p>
            <a:pPr marL="0" lvl="0" indent="0" algn="l" rtl="0">
              <a:lnSpc>
                <a:spcPct val="107000"/>
              </a:lnSpc>
              <a:spcBef>
                <a:spcPts val="0"/>
              </a:spcBef>
              <a:spcAft>
                <a:spcPts val="0"/>
              </a:spcAft>
              <a:buClr>
                <a:schemeClr val="dk1"/>
              </a:buClr>
              <a:buSzPts val="1100"/>
              <a:buFont typeface="Arial"/>
              <a:buNone/>
            </a:pPr>
            <a:r>
              <a:rPr lang="es-MX" sz="2500" dirty="0">
                <a:latin typeface="Arial"/>
                <a:ea typeface="Arial"/>
                <a:cs typeface="Arial"/>
                <a:sym typeface="Arial"/>
              </a:rPr>
              <a:t>•</a:t>
            </a:r>
            <a:r>
              <a:rPr lang="es-MX" sz="2500" dirty="0"/>
              <a:t>Ellos no tienen buenas hábitos de higiene personal,</a:t>
            </a:r>
          </a:p>
          <a:p>
            <a:pPr marL="0" lvl="0" indent="0" algn="l" rtl="0">
              <a:lnSpc>
                <a:spcPct val="107000"/>
              </a:lnSpc>
              <a:spcBef>
                <a:spcPts val="0"/>
              </a:spcBef>
              <a:spcAft>
                <a:spcPts val="0"/>
              </a:spcAft>
              <a:buClr>
                <a:schemeClr val="dk1"/>
              </a:buClr>
              <a:buSzPts val="1100"/>
              <a:buFont typeface="Arial"/>
              <a:buNone/>
            </a:pPr>
            <a:r>
              <a:rPr lang="es-MX" sz="2500" dirty="0">
                <a:latin typeface="Arial"/>
                <a:ea typeface="Arial"/>
                <a:cs typeface="Arial"/>
                <a:sym typeface="Arial"/>
              </a:rPr>
              <a:t>•</a:t>
            </a:r>
            <a:r>
              <a:rPr lang="es-MX" sz="2500" dirty="0"/>
              <a:t>Ellos usan pañales o están en las primeras etapas del aprendizaje de baño,</a:t>
            </a:r>
          </a:p>
          <a:p>
            <a:pPr marL="0" lvl="0" indent="0" algn="l" rtl="0">
              <a:lnSpc>
                <a:spcPct val="107000"/>
              </a:lnSpc>
              <a:spcBef>
                <a:spcPts val="0"/>
              </a:spcBef>
              <a:spcAft>
                <a:spcPts val="0"/>
              </a:spcAft>
              <a:buClr>
                <a:schemeClr val="dk1"/>
              </a:buClr>
              <a:buSzPts val="1100"/>
              <a:buFont typeface="Arial"/>
              <a:buNone/>
            </a:pPr>
            <a:r>
              <a:rPr lang="es-MX" sz="2700" dirty="0">
                <a:latin typeface="Arial"/>
                <a:ea typeface="Arial"/>
                <a:cs typeface="Arial"/>
                <a:sym typeface="Arial"/>
              </a:rPr>
              <a:t>•</a:t>
            </a:r>
            <a:r>
              <a:rPr lang="es-MX" sz="2700" dirty="0"/>
              <a:t> </a:t>
            </a:r>
            <a:r>
              <a:rPr lang="es-MX" sz="2700" dirty="0" smtClean="0"/>
              <a:t>Los niños pequeños </a:t>
            </a:r>
            <a:r>
              <a:rPr lang="es-MX" sz="2700" dirty="0"/>
              <a:t>pasan más tiempo en el piso donde se acumulan los gérmenes.</a:t>
            </a:r>
          </a:p>
          <a:p>
            <a:pPr marL="228600" lvl="0" indent="0" algn="l" rtl="0">
              <a:lnSpc>
                <a:spcPct val="80000"/>
              </a:lnSpc>
              <a:spcBef>
                <a:spcPts val="1000"/>
              </a:spcBef>
              <a:spcAft>
                <a:spcPts val="0"/>
              </a:spcAft>
              <a:buNone/>
            </a:pPr>
            <a:endParaRPr lang="es-MX" b="1" dirty="0"/>
          </a:p>
        </p:txBody>
      </p:sp>
      <p:sp>
        <p:nvSpPr>
          <p:cNvPr id="201" name="Google Shape;201;p27"/>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COVID-19 y Niños </a:t>
            </a:r>
            <a:endParaRPr lang="es-MX" sz="4000" dirty="0"/>
          </a:p>
        </p:txBody>
      </p:sp>
      <p:sp>
        <p:nvSpPr>
          <p:cNvPr id="208" name="Google Shape;208;p28"/>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lvl="0" indent="-457200" algn="l" rtl="0">
              <a:lnSpc>
                <a:spcPct val="107000"/>
              </a:lnSpc>
              <a:spcBef>
                <a:spcPts val="0"/>
              </a:spcBef>
              <a:spcAft>
                <a:spcPts val="0"/>
              </a:spcAft>
              <a:buClr>
                <a:schemeClr val="dk1"/>
              </a:buClr>
              <a:buSzPct val="100000"/>
              <a:buFont typeface="Arial" panose="020B0604020202020204" pitchFamily="34" charset="0"/>
              <a:buChar char="•"/>
            </a:pPr>
            <a:r>
              <a:rPr lang="es-MX" sz="3000" dirty="0" smtClean="0"/>
              <a:t>Estudios </a:t>
            </a:r>
            <a:r>
              <a:rPr lang="es-MX" sz="3000" dirty="0"/>
              <a:t>recientes muestran que los niños experimentan tasas más bajas de enfermedad grave por COVID-19 que los adultos.</a:t>
            </a:r>
          </a:p>
          <a:p>
            <a:pPr lvl="0" indent="-457200">
              <a:lnSpc>
                <a:spcPct val="107000"/>
              </a:lnSpc>
              <a:spcBef>
                <a:spcPts val="0"/>
              </a:spcBef>
              <a:buSzPct val="100000"/>
              <a:buFont typeface="Arial" panose="020B0604020202020204" pitchFamily="34" charset="0"/>
              <a:buChar char="•"/>
            </a:pPr>
            <a:r>
              <a:rPr lang="es-MX" sz="3000" dirty="0" smtClean="0"/>
              <a:t>Los </a:t>
            </a:r>
            <a:r>
              <a:rPr lang="es-MX" sz="3000" dirty="0"/>
              <a:t>síntomas pueden ser menos graves en niños que en adultos.</a:t>
            </a:r>
          </a:p>
          <a:p>
            <a:pPr lvl="0" indent="-457200" algn="l" rtl="0">
              <a:lnSpc>
                <a:spcPct val="107000"/>
              </a:lnSpc>
              <a:spcBef>
                <a:spcPts val="0"/>
              </a:spcBef>
              <a:spcAft>
                <a:spcPts val="0"/>
              </a:spcAft>
              <a:buClr>
                <a:schemeClr val="dk1"/>
              </a:buClr>
              <a:buSzPct val="100000"/>
              <a:buFont typeface="Arial" panose="020B0604020202020204" pitchFamily="34" charset="0"/>
              <a:buChar char="•"/>
            </a:pPr>
            <a:r>
              <a:rPr lang="es-MX" sz="3000" dirty="0" smtClean="0"/>
              <a:t>Hasta la fecha, son los adultos quienes aportan a la mayoría de casos confirmados de COVID-19. </a:t>
            </a:r>
            <a:endParaRPr lang="es-MX" sz="3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957" y="365126"/>
            <a:ext cx="4315884" cy="1325563"/>
          </a:xfrm>
        </p:spPr>
        <p:txBody>
          <a:bodyPr>
            <a:normAutofit/>
          </a:bodyPr>
          <a:lstStyle/>
          <a:p>
            <a:r>
              <a:rPr lang="es-MX" sz="4000" dirty="0"/>
              <a:t>Reduzca el riesgo de COVID-19</a:t>
            </a:r>
          </a:p>
        </p:txBody>
      </p:sp>
      <p:sp>
        <p:nvSpPr>
          <p:cNvPr id="6" name="Content Placeholder 5"/>
          <p:cNvSpPr>
            <a:spLocks noGrp="1"/>
          </p:cNvSpPr>
          <p:nvPr>
            <p:ph sz="half" idx="1"/>
          </p:nvPr>
        </p:nvSpPr>
        <p:spPr>
          <a:xfrm>
            <a:off x="424957" y="1690689"/>
            <a:ext cx="3886200" cy="4223234"/>
          </a:xfrm>
        </p:spPr>
        <p:txBody>
          <a:bodyPr/>
          <a:lstStyle/>
          <a:p>
            <a:pPr marL="254794" indent="-254794">
              <a:lnSpc>
                <a:spcPct val="100000"/>
              </a:lnSpc>
              <a:spcBef>
                <a:spcPts val="900"/>
              </a:spcBef>
              <a:buClr>
                <a:srgbClr val="CB440A"/>
              </a:buClr>
              <a:buSzPct val="125000"/>
            </a:pPr>
            <a:r>
              <a:rPr lang="es-MX" sz="2000" dirty="0">
                <a:latin typeface="Arial" panose="020B0604020202020204" pitchFamily="34" charset="0"/>
                <a:cs typeface="Arial" panose="020B0604020202020204" pitchFamily="34" charset="0"/>
              </a:rPr>
              <a:t>Reducir el riesgo es diferente a </a:t>
            </a:r>
            <a:r>
              <a:rPr lang="es-MX" sz="2000" dirty="0" smtClean="0">
                <a:latin typeface="Arial" panose="020B0604020202020204" pitchFamily="34" charset="0"/>
                <a:cs typeface="Arial" panose="020B0604020202020204" pitchFamily="34" charset="0"/>
              </a:rPr>
              <a:t>prevenir </a:t>
            </a:r>
            <a:r>
              <a:rPr lang="es-MX" sz="2000" dirty="0">
                <a:latin typeface="Arial" panose="020B0604020202020204" pitchFamily="34" charset="0"/>
                <a:cs typeface="Arial" panose="020B0604020202020204" pitchFamily="34" charset="0"/>
              </a:rPr>
              <a:t>la propagación de </a:t>
            </a:r>
            <a:r>
              <a:rPr lang="es-MX" sz="2000" dirty="0" smtClean="0">
                <a:latin typeface="Arial" panose="020B0604020202020204" pitchFamily="34" charset="0"/>
                <a:cs typeface="Arial" panose="020B0604020202020204" pitchFamily="34" charset="0"/>
              </a:rPr>
              <a:t>COVID-19 al 100</a:t>
            </a:r>
            <a:r>
              <a:rPr lang="es-MX" sz="2000" dirty="0">
                <a:latin typeface="Arial" panose="020B0604020202020204" pitchFamily="34" charset="0"/>
                <a:cs typeface="Arial" panose="020B0604020202020204" pitchFamily="34" charset="0"/>
              </a:rPr>
              <a:t>%.</a:t>
            </a:r>
          </a:p>
          <a:p>
            <a:pPr marL="254794" indent="-254794">
              <a:lnSpc>
                <a:spcPct val="100000"/>
              </a:lnSpc>
              <a:spcBef>
                <a:spcPts val="900"/>
              </a:spcBef>
              <a:buClr>
                <a:srgbClr val="CB440A"/>
              </a:buClr>
              <a:buSzPct val="125000"/>
            </a:pPr>
            <a:r>
              <a:rPr lang="es-MX" sz="2000" dirty="0">
                <a:latin typeface="Arial" panose="020B0604020202020204" pitchFamily="34" charset="0"/>
                <a:cs typeface="Arial" panose="020B0604020202020204" pitchFamily="34" charset="0"/>
              </a:rPr>
              <a:t>Debemos enfocarnos en prácticas de salud para reducir el riesgo de contagiarnos con COVID-19.</a:t>
            </a:r>
            <a:endParaRPr lang="es-MX" sz="2000" dirty="0"/>
          </a:p>
          <a:p>
            <a:pPr marL="254794" indent="-254794">
              <a:lnSpc>
                <a:spcPct val="100000"/>
              </a:lnSpc>
              <a:spcBef>
                <a:spcPts val="900"/>
              </a:spcBef>
              <a:buClr>
                <a:srgbClr val="CB440A"/>
              </a:buClr>
              <a:buSzPct val="125000"/>
            </a:pPr>
            <a:r>
              <a:rPr lang="es-MX" sz="2000" dirty="0">
                <a:latin typeface="Arial" panose="020B0604020202020204" pitchFamily="34" charset="0"/>
                <a:cs typeface="Arial" panose="020B0604020202020204" pitchFamily="34" charset="0"/>
              </a:rPr>
              <a:t>Estas estrategias funcionan juntas en reducir el riesgo.</a:t>
            </a:r>
          </a:p>
        </p:txBody>
      </p:sp>
      <p:pic>
        <p:nvPicPr>
          <p:cNvPr id="7" name="Picture 6"/>
          <p:cNvPicPr>
            <a:picLocks noChangeAspect="1"/>
          </p:cNvPicPr>
          <p:nvPr/>
        </p:nvPicPr>
        <p:blipFill>
          <a:blip r:embed="rId3"/>
          <a:stretch>
            <a:fillRect/>
          </a:stretch>
        </p:blipFill>
        <p:spPr>
          <a:xfrm>
            <a:off x="4311157" y="66675"/>
            <a:ext cx="4726430" cy="6181725"/>
          </a:xfrm>
          <a:prstGeom prst="rect">
            <a:avLst/>
          </a:prstGeom>
          <a:ln>
            <a:solidFill>
              <a:srgbClr val="003473"/>
            </a:solidFill>
          </a:ln>
        </p:spPr>
      </p:pic>
    </p:spTree>
    <p:extLst>
      <p:ext uri="{BB962C8B-B14F-4D97-AF65-F5344CB8AC3E}">
        <p14:creationId xmlns:p14="http://schemas.microsoft.com/office/powerpoint/2010/main" val="279659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3" name="Google Shape;223;p30"/>
          <p:cNvSpPr/>
          <p:nvPr/>
        </p:nvSpPr>
        <p:spPr>
          <a:xfrm>
            <a:off x="357366" y="1692300"/>
            <a:ext cx="7367410" cy="914400"/>
          </a:xfrm>
          <a:prstGeom prst="ellipse">
            <a:avLst/>
          </a:prstGeom>
          <a:solidFill>
            <a:schemeClr val="lt1"/>
          </a:solidFill>
          <a:ln w="12700" cap="flat" cmpd="sng">
            <a:solidFill>
              <a:srgbClr val="D90F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30"/>
          <p:cNvSpPr txBox="1">
            <a:spLocks noGrp="1"/>
          </p:cNvSpPr>
          <p:nvPr>
            <p:ph type="body" idx="1"/>
          </p:nvPr>
        </p:nvSpPr>
        <p:spPr>
          <a:xfrm>
            <a:off x="628600" y="1847110"/>
            <a:ext cx="7886700" cy="4351200"/>
          </a:xfrm>
          <a:prstGeom prst="rect">
            <a:avLst/>
          </a:prstGeom>
          <a:noFill/>
          <a:ln>
            <a:noFill/>
          </a:ln>
        </p:spPr>
        <p:txBody>
          <a:bodyPr spcFirstLastPara="1" wrap="square" lIns="91425" tIns="45700" rIns="91425" bIns="45700" anchor="t" anchorCtr="0">
            <a:noAutofit/>
          </a:bodyPr>
          <a:lstStyle/>
          <a:p>
            <a:pPr marL="0" lvl="0" indent="0">
              <a:spcBef>
                <a:spcPts val="500"/>
              </a:spcBef>
              <a:buSzPts val="1100"/>
              <a:buNone/>
            </a:pPr>
            <a:r>
              <a:rPr lang="es-MX" sz="3600" dirty="0">
                <a:latin typeface="Arial"/>
                <a:ea typeface="Arial"/>
                <a:cs typeface="Arial"/>
                <a:sym typeface="Arial"/>
              </a:rPr>
              <a:t>•</a:t>
            </a:r>
            <a:r>
              <a:rPr lang="es-MX" sz="3600" dirty="0"/>
              <a:t>Si está enfermo, quédese en casa</a:t>
            </a:r>
          </a:p>
          <a:p>
            <a:pPr marL="0" lvl="0" indent="0">
              <a:spcBef>
                <a:spcPts val="500"/>
              </a:spcBef>
              <a:buSzPts val="1100"/>
              <a:buNone/>
            </a:pPr>
            <a:r>
              <a:rPr lang="es-MX" sz="3600" dirty="0">
                <a:latin typeface="Arial"/>
                <a:ea typeface="Arial"/>
                <a:cs typeface="Arial"/>
                <a:sym typeface="Arial"/>
              </a:rPr>
              <a:t>•</a:t>
            </a:r>
            <a:r>
              <a:rPr lang="es-MX" sz="3600" dirty="0"/>
              <a:t>La higiene personal (Lávese las manos con frecuencia, cúbrase con el codo al toser, etc.)</a:t>
            </a:r>
          </a:p>
          <a:p>
            <a:pPr marL="0" lvl="0" indent="0">
              <a:spcBef>
                <a:spcPts val="500"/>
              </a:spcBef>
              <a:buSzPts val="1100"/>
              <a:buNone/>
            </a:pPr>
            <a:r>
              <a:rPr lang="es-MX" sz="3600" dirty="0">
                <a:latin typeface="Arial"/>
                <a:ea typeface="Arial"/>
                <a:cs typeface="Arial"/>
                <a:sym typeface="Arial"/>
              </a:rPr>
              <a:t>•</a:t>
            </a:r>
            <a:r>
              <a:rPr lang="es-MX" sz="3600" dirty="0"/>
              <a:t>Limpiar y desinfectar las superficies</a:t>
            </a:r>
          </a:p>
          <a:p>
            <a:pPr marL="0" lvl="0" indent="0">
              <a:spcBef>
                <a:spcPts val="500"/>
              </a:spcBef>
              <a:buSzPts val="1100"/>
              <a:buNone/>
            </a:pPr>
            <a:r>
              <a:rPr lang="es-MX" sz="3600" dirty="0">
                <a:latin typeface="Arial"/>
                <a:ea typeface="Arial"/>
                <a:cs typeface="Arial"/>
                <a:sym typeface="Arial"/>
              </a:rPr>
              <a:t>•</a:t>
            </a:r>
            <a:r>
              <a:rPr lang="es-MX" sz="3600" dirty="0"/>
              <a:t>Mantener la distancia física</a:t>
            </a:r>
          </a:p>
        </p:txBody>
      </p:sp>
      <p:sp>
        <p:nvSpPr>
          <p:cNvPr id="225" name="Google Shape;225;p30"/>
          <p:cNvSpPr/>
          <p:nvPr/>
        </p:nvSpPr>
        <p:spPr>
          <a:xfrm>
            <a:off x="-50" y="0"/>
            <a:ext cx="9144000" cy="411900"/>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 name="Google Shape;214;p29">
            <a:extLst>
              <a:ext uri="{FF2B5EF4-FFF2-40B4-BE49-F238E27FC236}">
                <a16:creationId xmlns:a16="http://schemas.microsoft.com/office/drawing/2014/main" id="{04DB93A9-C16D-4ADF-BBDD-1486A5307121}"/>
              </a:ext>
            </a:extLst>
          </p:cNvPr>
          <p:cNvSpPr txBox="1">
            <a:spLocks noGrp="1"/>
          </p:cNvSpPr>
          <p:nvPr>
            <p:ph type="title"/>
          </p:nvPr>
        </p:nvSpPr>
        <p:spPr>
          <a:xfrm>
            <a:off x="649705" y="365126"/>
            <a:ext cx="8085221"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00"/>
              <a:buFont typeface="Calibri"/>
              <a:buNone/>
            </a:pPr>
            <a:r>
              <a:rPr lang="es-MX" sz="4000" dirty="0">
                <a:latin typeface="Arial"/>
                <a:ea typeface="Arial"/>
                <a:cs typeface="Arial"/>
                <a:sym typeface="Arial"/>
              </a:rPr>
              <a:t>Estrategias para detener la propagación del COVID-19</a:t>
            </a:r>
            <a:endParaRPr lang="es-MX"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1000"/>
                                        <p:tgtEl>
                                          <p:spTgt spid="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1"/>
          <p:cNvSpPr txBox="1">
            <a:spLocks noGrp="1"/>
          </p:cNvSpPr>
          <p:nvPr>
            <p:ph type="title"/>
          </p:nvPr>
        </p:nvSpPr>
        <p:spPr>
          <a:xfrm>
            <a:off x="204537" y="171450"/>
            <a:ext cx="8650705" cy="115425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Chequeos de salud por la mañana</a:t>
            </a:r>
            <a:endParaRPr lang="es-MX" sz="4000" dirty="0"/>
          </a:p>
        </p:txBody>
      </p:sp>
      <p:sp>
        <p:nvSpPr>
          <p:cNvPr id="232" name="Google Shape;232;p31"/>
          <p:cNvSpPr txBox="1">
            <a:spLocks noGrp="1"/>
          </p:cNvSpPr>
          <p:nvPr>
            <p:ph type="body" idx="1"/>
          </p:nvPr>
        </p:nvSpPr>
        <p:spPr>
          <a:xfrm>
            <a:off x="382726" y="1271011"/>
            <a:ext cx="3932600" cy="4442756"/>
          </a:xfrm>
          <a:prstGeom prst="rect">
            <a:avLst/>
          </a:prstGeom>
          <a:noFill/>
          <a:ln>
            <a:noFill/>
          </a:ln>
        </p:spPr>
        <p:txBody>
          <a:bodyPr spcFirstLastPara="1" wrap="square" lIns="91425" tIns="45700" rIns="91425" bIns="45700" anchor="t" anchorCtr="0">
            <a:noAutofit/>
          </a:bodyPr>
          <a:lstStyle/>
          <a:p>
            <a:pPr marL="0" lvl="0" indent="0">
              <a:buSzPts val="1100"/>
              <a:buNone/>
            </a:pPr>
            <a:r>
              <a:rPr lang="es-MX" sz="2400" i="1" dirty="0"/>
              <a:t>Establezca una rutina de bienvenida para ayudar a los niños a sentirse más cómodos y fomentar la comunicación con los padres. Además, reducirá la propagación de la enfermedad al excluir a los niños que tienen síntomas de la enfermedad</a:t>
            </a:r>
            <a:r>
              <a:rPr lang="es-MX" sz="2400" b="1" i="1" dirty="0"/>
              <a:t>. No admita a niños con fiebre (más de 100.4</a:t>
            </a:r>
            <a:r>
              <a:rPr lang="es-MX" sz="2400" dirty="0"/>
              <a:t> </a:t>
            </a:r>
            <a:r>
              <a:rPr lang="es-MX" sz="2400" b="1" dirty="0"/>
              <a:t>°</a:t>
            </a:r>
            <a:r>
              <a:rPr lang="es-MX" sz="2400" b="1" i="1" dirty="0"/>
              <a:t> </a:t>
            </a:r>
            <a:r>
              <a:rPr lang="es-MX" sz="2400" b="1" i="1" dirty="0" smtClean="0"/>
              <a:t>F) o con síntomas de COVID-19</a:t>
            </a:r>
            <a:r>
              <a:rPr lang="es-MX" sz="2400" i="1" dirty="0" smtClean="0"/>
              <a:t>.</a:t>
            </a:r>
            <a:endParaRPr lang="es-MX" sz="2400" i="1" dirty="0"/>
          </a:p>
          <a:p>
            <a:pPr marL="228600" lvl="0" indent="0" algn="l" rtl="0">
              <a:lnSpc>
                <a:spcPct val="70000"/>
              </a:lnSpc>
              <a:spcBef>
                <a:spcPts val="0"/>
              </a:spcBef>
              <a:spcAft>
                <a:spcPts val="0"/>
              </a:spcAft>
              <a:buNone/>
            </a:pPr>
            <a:endParaRPr lang="es-MX" sz="2380" i="1" dirty="0"/>
          </a:p>
        </p:txBody>
      </p:sp>
      <p:pic>
        <p:nvPicPr>
          <p:cNvPr id="233" name="Google Shape;233;p31"/>
          <p:cNvPicPr preferRelativeResize="0"/>
          <p:nvPr/>
        </p:nvPicPr>
        <p:blipFill rotWithShape="1">
          <a:blip r:embed="rId3">
            <a:alphaModFix/>
          </a:blip>
          <a:srcRect b="6751"/>
          <a:stretch/>
        </p:blipFill>
        <p:spPr>
          <a:xfrm>
            <a:off x="4572000" y="1271010"/>
            <a:ext cx="3708125" cy="4581149"/>
          </a:xfrm>
          <a:prstGeom prst="rect">
            <a:avLst/>
          </a:prstGeom>
          <a:noFill/>
          <a:ln>
            <a:noFill/>
          </a:ln>
        </p:spPr>
      </p:pic>
      <p:sp>
        <p:nvSpPr>
          <p:cNvPr id="2" name="TextBox 1">
            <a:extLst>
              <a:ext uri="{FF2B5EF4-FFF2-40B4-BE49-F238E27FC236}">
                <a16:creationId xmlns:a16="http://schemas.microsoft.com/office/drawing/2014/main" id="{AE7F5D32-8026-4F21-B84B-CAC104A94520}"/>
              </a:ext>
            </a:extLst>
          </p:cNvPr>
          <p:cNvSpPr txBox="1"/>
          <p:nvPr/>
        </p:nvSpPr>
        <p:spPr>
          <a:xfrm>
            <a:off x="5449839" y="5371545"/>
            <a:ext cx="2673532" cy="215444"/>
          </a:xfrm>
          <a:prstGeom prst="rect">
            <a:avLst/>
          </a:prstGeom>
          <a:solidFill>
            <a:schemeClr val="bg1"/>
          </a:solidFill>
          <a:effectLst>
            <a:softEdge rad="31750"/>
          </a:effectLst>
        </p:spPr>
        <p:txBody>
          <a:bodyPr wrap="square" rtlCol="0">
            <a:spAutoFit/>
          </a:bodyPr>
          <a:lstStyle/>
          <a:p>
            <a:pPr marL="171450" indent="-171450">
              <a:buFont typeface="Arial" panose="020B0604020202020204" pitchFamily="34" charset="0"/>
              <a:buChar char="•"/>
            </a:pPr>
            <a:r>
              <a:rPr lang="es-MX" sz="800" b="1" dirty="0">
                <a:solidFill>
                  <a:schemeClr val="tx1">
                    <a:lumMod val="85000"/>
                    <a:lumOff val="15000"/>
                  </a:schemeClr>
                </a:solidFill>
                <a:latin typeface="Comic Sans MS" panose="030F0702030302020204" pitchFamily="66" charset="0"/>
              </a:rPr>
              <a:t>Pregunte- si han observado fiebre de 100.4°F</a:t>
            </a:r>
            <a:endParaRPr lang="en-US" sz="800" b="1" dirty="0">
              <a:solidFill>
                <a:schemeClr val="tx1">
                  <a:lumMod val="85000"/>
                  <a:lumOff val="15000"/>
                </a:schemeClr>
              </a:solidFill>
              <a:latin typeface="Comic Sans MS" panose="030F0702030302020204" pitchFamily="66"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628650" y="365126"/>
            <a:ext cx="7886700" cy="911015"/>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Chequeo de fiebre</a:t>
            </a:r>
            <a:endParaRPr lang="es-MX" sz="4000" dirty="0"/>
          </a:p>
        </p:txBody>
      </p:sp>
      <p:sp>
        <p:nvSpPr>
          <p:cNvPr id="240" name="Google Shape;240;p32"/>
          <p:cNvSpPr txBox="1">
            <a:spLocks noGrp="1"/>
          </p:cNvSpPr>
          <p:nvPr>
            <p:ph type="body" idx="1"/>
          </p:nvPr>
        </p:nvSpPr>
        <p:spPr>
          <a:xfrm>
            <a:off x="180871" y="1276141"/>
            <a:ext cx="8752490" cy="4540200"/>
          </a:xfrm>
          <a:prstGeom prst="rect">
            <a:avLst/>
          </a:prstGeom>
          <a:noFill/>
          <a:ln>
            <a:noFill/>
          </a:ln>
        </p:spPr>
        <p:txBody>
          <a:bodyPr spcFirstLastPara="1" wrap="square" lIns="91425" tIns="45700" rIns="91425" bIns="45700" anchor="t" anchorCtr="0">
            <a:noAutofit/>
          </a:bodyPr>
          <a:lstStyle/>
          <a:p>
            <a:pPr marL="342900">
              <a:buSzPct val="100000"/>
            </a:pPr>
            <a:r>
              <a:rPr lang="es-MX" sz="2400" dirty="0" smtClean="0">
                <a:latin typeface="Calibri" panose="020F0502020204030204" pitchFamily="34" charset="0"/>
                <a:cs typeface="Calibri" panose="020F0502020204030204" pitchFamily="34" charset="0"/>
              </a:rPr>
              <a:t>Use </a:t>
            </a:r>
            <a:r>
              <a:rPr lang="es-MX" sz="2400" dirty="0">
                <a:latin typeface="Calibri" panose="020F0502020204030204" pitchFamily="34" charset="0"/>
                <a:cs typeface="Calibri" panose="020F0502020204030204" pitchFamily="34" charset="0"/>
              </a:rPr>
              <a:t>una mascarilla de tela cuando haga chequeos de salud.  Pregunte si se ha observado la </a:t>
            </a:r>
            <a:r>
              <a:rPr lang="es-MX" sz="2400" dirty="0" smtClean="0">
                <a:latin typeface="Calibri" panose="020F0502020204030204" pitchFamily="34" charset="0"/>
                <a:cs typeface="Calibri" panose="020F0502020204030204" pitchFamily="34" charset="0"/>
              </a:rPr>
              <a:t>fiebre o síntomas de COVID-19 en las últimas 24 </a:t>
            </a:r>
            <a:r>
              <a:rPr lang="es-MX" sz="2400" dirty="0">
                <a:latin typeface="Calibri" panose="020F0502020204030204" pitchFamily="34" charset="0"/>
                <a:cs typeface="Calibri" panose="020F0502020204030204" pitchFamily="34" charset="0"/>
              </a:rPr>
              <a:t>horas.</a:t>
            </a:r>
          </a:p>
          <a:p>
            <a:pPr marL="342900">
              <a:buSzPct val="100000"/>
            </a:pPr>
            <a:r>
              <a:rPr lang="es-MX" sz="2400" dirty="0" smtClean="0">
                <a:latin typeface="Calibri" panose="020F0502020204030204" pitchFamily="34" charset="0"/>
                <a:cs typeface="Calibri" panose="020F0502020204030204" pitchFamily="34" charset="0"/>
              </a:rPr>
              <a:t>Si </a:t>
            </a:r>
            <a:r>
              <a:rPr lang="es-MX" sz="2400" dirty="0">
                <a:latin typeface="Calibri" panose="020F0502020204030204" pitchFamily="34" charset="0"/>
                <a:cs typeface="Calibri" panose="020F0502020204030204" pitchFamily="34" charset="0"/>
              </a:rPr>
              <a:t>tiene un termómetro infrarrojo, puede chequear a todo el personal y a todos los niños al comienzo del día.  </a:t>
            </a:r>
            <a:r>
              <a:rPr lang="es-MX" sz="2400" dirty="0" smtClean="0">
                <a:latin typeface="Calibri" panose="020F0502020204030204" pitchFamily="34" charset="0"/>
                <a:cs typeface="Calibri" panose="020F0502020204030204" pitchFamily="34" charset="0"/>
              </a:rPr>
              <a:t>De otra forma, </a:t>
            </a:r>
            <a:r>
              <a:rPr lang="es-MX" sz="2400" dirty="0">
                <a:latin typeface="Calibri" panose="020F0502020204030204" pitchFamily="34" charset="0"/>
                <a:cs typeface="Calibri" panose="020F0502020204030204" pitchFamily="34" charset="0"/>
              </a:rPr>
              <a:t>la temperatura debe tomarse solo cuando se sospecha que hay fiebre. </a:t>
            </a:r>
            <a:r>
              <a:rPr lang="es-MX" sz="2400" dirty="0" smtClean="0">
                <a:latin typeface="Calibri" panose="020F0502020204030204" pitchFamily="34" charset="0"/>
                <a:cs typeface="Calibri" panose="020F0502020204030204" pitchFamily="34" charset="0"/>
              </a:rPr>
              <a:t>Use guantes y use alcohol para desinfectar los </a:t>
            </a:r>
            <a:r>
              <a:rPr lang="es-MX" sz="2400" dirty="0">
                <a:latin typeface="Calibri" panose="020F0502020204030204" pitchFamily="34" charset="0"/>
                <a:cs typeface="Calibri" panose="020F0502020204030204" pitchFamily="34" charset="0"/>
              </a:rPr>
              <a:t>termómetros después de cada uso</a:t>
            </a:r>
            <a:r>
              <a:rPr lang="es-MX" sz="2400" dirty="0" smtClean="0">
                <a:latin typeface="Calibri" panose="020F0502020204030204" pitchFamily="34" charset="0"/>
                <a:cs typeface="Calibri" panose="020F0502020204030204" pitchFamily="34" charset="0"/>
              </a:rPr>
              <a:t>.</a:t>
            </a:r>
          </a:p>
          <a:p>
            <a:pPr marL="342900">
              <a:buSzPct val="100000"/>
            </a:pPr>
            <a:r>
              <a:rPr lang="es-MX" sz="2400" dirty="0" smtClean="0">
                <a:latin typeface="Calibri" panose="020F0502020204030204" pitchFamily="34" charset="0"/>
                <a:cs typeface="Calibri" panose="020F0502020204030204" pitchFamily="34" charset="0"/>
              </a:rPr>
              <a:t>Mantenga documentación de la temperatura diaria de cada niño.</a:t>
            </a:r>
            <a:endParaRPr lang="es-MX" sz="2400" dirty="0">
              <a:latin typeface="Calibri" panose="020F0502020204030204" pitchFamily="34" charset="0"/>
              <a:cs typeface="Calibri" panose="020F0502020204030204" pitchFamily="34" charset="0"/>
            </a:endParaRPr>
          </a:p>
          <a:p>
            <a:pPr marL="342900">
              <a:buSzPct val="100000"/>
            </a:pPr>
            <a:r>
              <a:rPr lang="es-MX" sz="2400" dirty="0" smtClean="0">
                <a:latin typeface="Calibri" panose="020F0502020204030204" pitchFamily="34" charset="0"/>
                <a:ea typeface="Arial"/>
                <a:cs typeface="Calibri" panose="020F0502020204030204" pitchFamily="34" charset="0"/>
                <a:sym typeface="Arial"/>
              </a:rPr>
              <a:t>También debe tomar la temperatura y revisar por síntomas de COVID-19 de </a:t>
            </a:r>
            <a:r>
              <a:rPr lang="es-MX" sz="2400" dirty="0">
                <a:latin typeface="Calibri" panose="020F0502020204030204" pitchFamily="34" charset="0"/>
                <a:ea typeface="Arial"/>
                <a:cs typeface="Calibri" panose="020F0502020204030204" pitchFamily="34" charset="0"/>
                <a:sym typeface="Arial"/>
              </a:rPr>
              <a:t>todo e</a:t>
            </a:r>
            <a:r>
              <a:rPr lang="es-MX" sz="2400" dirty="0">
                <a:latin typeface="Calibri" panose="020F0502020204030204" pitchFamily="34" charset="0"/>
                <a:cs typeface="Calibri" panose="020F0502020204030204" pitchFamily="34" charset="0"/>
              </a:rPr>
              <a:t>l personal y los familiares que residen en los cuidado de </a:t>
            </a:r>
            <a:r>
              <a:rPr lang="es-MX" sz="2400" dirty="0" smtClean="0">
                <a:latin typeface="Calibri" panose="020F0502020204030204" pitchFamily="34" charset="0"/>
                <a:cs typeface="Calibri" panose="020F0502020204030204" pitchFamily="34" charset="0"/>
              </a:rPr>
              <a:t>hogar antes </a:t>
            </a:r>
            <a:r>
              <a:rPr lang="es-MX" sz="2400" dirty="0">
                <a:latin typeface="Calibri" panose="020F0502020204030204" pitchFamily="34" charset="0"/>
                <a:cs typeface="Calibri" panose="020F0502020204030204" pitchFamily="34" charset="0"/>
              </a:rPr>
              <a:t>de </a:t>
            </a:r>
            <a:r>
              <a:rPr lang="es-MX" sz="2400" dirty="0" smtClean="0">
                <a:latin typeface="Calibri" panose="020F0502020204030204" pitchFamily="34" charset="0"/>
                <a:cs typeface="Calibri" panose="020F0502020204030204" pitchFamily="34" charset="0"/>
              </a:rPr>
              <a:t>comenzar el día de su programa. </a:t>
            </a:r>
            <a:endParaRPr lang="es-MX" sz="2400" dirty="0">
              <a:latin typeface="Calibri" panose="020F0502020204030204" pitchFamily="34" charset="0"/>
              <a:cs typeface="Calibri" panose="020F0502020204030204" pitchFamily="34" charset="0"/>
            </a:endParaRPr>
          </a:p>
          <a:p>
            <a:pPr marL="685800" indent="-457200">
              <a:lnSpc>
                <a:spcPct val="80000"/>
              </a:lnSpc>
              <a:buSzPct val="100000"/>
            </a:pPr>
            <a:endParaRPr lang="es-MX" sz="2590" dirty="0">
              <a:latin typeface="Calibri" panose="020F0502020204030204" pitchFamily="34" charset="0"/>
              <a:cs typeface="Calibri" panose="020F0502020204030204" pitchFamily="34" charset="0"/>
            </a:endParaRPr>
          </a:p>
        </p:txBody>
      </p:sp>
      <p:sp>
        <p:nvSpPr>
          <p:cNvPr id="241" name="Google Shape;241;p32"/>
          <p:cNvSpPr txBox="1">
            <a:spLocks noGrp="1"/>
          </p:cNvSpPr>
          <p:nvPr>
            <p:ph type="sldNum" idx="12"/>
          </p:nvPr>
        </p:nvSpPr>
        <p:spPr>
          <a:xfrm>
            <a:off x="6875961" y="6356349"/>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815974"/>
          </a:xfrm>
        </p:spPr>
        <p:txBody>
          <a:bodyPr/>
          <a:lstStyle/>
          <a:p>
            <a:r>
              <a:rPr lang="es-MX" sz="4000" dirty="0"/>
              <a:t>Síntomas de COVID-19</a:t>
            </a:r>
          </a:p>
        </p:txBody>
      </p:sp>
      <p:sp>
        <p:nvSpPr>
          <p:cNvPr id="3" name="Content Placeholder 2"/>
          <p:cNvSpPr>
            <a:spLocks noGrp="1"/>
          </p:cNvSpPr>
          <p:nvPr>
            <p:ph idx="1"/>
          </p:nvPr>
        </p:nvSpPr>
        <p:spPr>
          <a:xfrm>
            <a:off x="628650" y="1019176"/>
            <a:ext cx="7886700" cy="4870452"/>
          </a:xfrm>
        </p:spPr>
        <p:txBody>
          <a:bodyPr>
            <a:normAutofit fontScale="55000" lnSpcReduction="20000"/>
          </a:bodyPr>
          <a:lstStyle/>
          <a:p>
            <a:pPr marL="0" indent="0">
              <a:buNone/>
            </a:pPr>
            <a:r>
              <a:rPr lang="es-MX" sz="2900" dirty="0"/>
              <a:t>Personas con estos síntomas (o una combinación de síntomas) pueden tener COVID-19:</a:t>
            </a:r>
          </a:p>
          <a:p>
            <a:pPr>
              <a:lnSpc>
                <a:spcPct val="120000"/>
              </a:lnSpc>
            </a:pPr>
            <a:r>
              <a:rPr lang="es-ES" dirty="0"/>
              <a:t>Fiebre o escalofríos</a:t>
            </a:r>
          </a:p>
          <a:p>
            <a:pPr>
              <a:lnSpc>
                <a:spcPct val="120000"/>
              </a:lnSpc>
            </a:pPr>
            <a:r>
              <a:rPr lang="es-ES" dirty="0"/>
              <a:t>Tos</a:t>
            </a:r>
          </a:p>
          <a:p>
            <a:pPr>
              <a:lnSpc>
                <a:spcPct val="120000"/>
              </a:lnSpc>
            </a:pPr>
            <a:r>
              <a:rPr lang="es-ES" dirty="0"/>
              <a:t>Dificultad para respirar (sentir que le falta el aire)</a:t>
            </a:r>
          </a:p>
          <a:p>
            <a:pPr>
              <a:lnSpc>
                <a:spcPct val="120000"/>
              </a:lnSpc>
            </a:pPr>
            <a:r>
              <a:rPr lang="es-ES" dirty="0"/>
              <a:t>Fatiga</a:t>
            </a:r>
          </a:p>
          <a:p>
            <a:pPr>
              <a:lnSpc>
                <a:spcPct val="120000"/>
              </a:lnSpc>
            </a:pPr>
            <a:r>
              <a:rPr lang="es-ES" dirty="0"/>
              <a:t>Dolores musculares y corporales</a:t>
            </a:r>
          </a:p>
          <a:p>
            <a:pPr>
              <a:lnSpc>
                <a:spcPct val="120000"/>
              </a:lnSpc>
            </a:pPr>
            <a:r>
              <a:rPr lang="es-ES" dirty="0"/>
              <a:t>Dolor de cabeza</a:t>
            </a:r>
          </a:p>
          <a:p>
            <a:pPr>
              <a:lnSpc>
                <a:spcPct val="120000"/>
              </a:lnSpc>
            </a:pPr>
            <a:r>
              <a:rPr lang="es-ES" dirty="0"/>
              <a:t>Pérdida reciente del olfato o el gusto</a:t>
            </a:r>
          </a:p>
          <a:p>
            <a:pPr>
              <a:lnSpc>
                <a:spcPct val="120000"/>
              </a:lnSpc>
            </a:pPr>
            <a:r>
              <a:rPr lang="es-ES" dirty="0"/>
              <a:t>Dolor de garganta</a:t>
            </a:r>
          </a:p>
          <a:p>
            <a:pPr>
              <a:lnSpc>
                <a:spcPct val="120000"/>
              </a:lnSpc>
            </a:pPr>
            <a:r>
              <a:rPr lang="es-ES" dirty="0"/>
              <a:t>Congestión o moqueo</a:t>
            </a:r>
          </a:p>
          <a:p>
            <a:pPr>
              <a:lnSpc>
                <a:spcPct val="120000"/>
              </a:lnSpc>
            </a:pPr>
            <a:r>
              <a:rPr lang="es-ES" dirty="0"/>
              <a:t>Náuseas o vómitos</a:t>
            </a:r>
          </a:p>
          <a:p>
            <a:pPr>
              <a:lnSpc>
                <a:spcPct val="120000"/>
              </a:lnSpc>
            </a:pPr>
            <a:r>
              <a:rPr lang="es-ES" dirty="0"/>
              <a:t>Diarrea</a:t>
            </a:r>
          </a:p>
          <a:p>
            <a:pPr marL="0" indent="0">
              <a:buNone/>
            </a:pPr>
            <a:r>
              <a:rPr lang="es-MX" sz="2900" dirty="0" smtClean="0"/>
              <a:t>Los </a:t>
            </a:r>
            <a:r>
              <a:rPr lang="es-MX" sz="2900" dirty="0"/>
              <a:t>niños tienen síntomas similares a los adultos, pero generalmente tiene enfermedades menos graves.</a:t>
            </a:r>
          </a:p>
        </p:txBody>
      </p:sp>
    </p:spTree>
    <p:extLst>
      <p:ext uri="{BB962C8B-B14F-4D97-AF65-F5344CB8AC3E}">
        <p14:creationId xmlns:p14="http://schemas.microsoft.com/office/powerpoint/2010/main" val="1806800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a:spLocks noGrp="1"/>
          </p:cNvSpPr>
          <p:nvPr>
            <p:ph type="title"/>
          </p:nvPr>
        </p:nvSpPr>
        <p:spPr>
          <a:xfrm>
            <a:off x="1046475" y="257175"/>
            <a:ext cx="7468800" cy="192507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Revisar la página de CCHP para actualizaciones regulares de COVID-19</a:t>
            </a:r>
            <a:endParaRPr lang="es-MX" sz="4000" dirty="0"/>
          </a:p>
        </p:txBody>
      </p:sp>
      <p:sp>
        <p:nvSpPr>
          <p:cNvPr id="101" name="Google Shape;101;p14"/>
          <p:cNvSpPr txBox="1"/>
          <p:nvPr/>
        </p:nvSpPr>
        <p:spPr>
          <a:xfrm>
            <a:off x="1996230" y="1690689"/>
            <a:ext cx="4879731"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200" dirty="0">
              <a:solidFill>
                <a:schemeClr val="lt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US" sz="3200" u="sng" dirty="0">
                <a:solidFill>
                  <a:schemeClr val="hlink"/>
                </a:solidFill>
                <a:latin typeface="Calibri"/>
                <a:ea typeface="Calibri"/>
                <a:cs typeface="Calibri"/>
                <a:sym typeface="Calibri"/>
                <a:hlinkClick r:id="rId3"/>
              </a:rPr>
              <a:t>https://cchp.ucsf.edu</a:t>
            </a:r>
            <a:endParaRPr sz="3200" u="sng" dirty="0">
              <a:solidFill>
                <a:schemeClr val="hlink"/>
              </a:solidFill>
              <a:latin typeface="Calibri"/>
              <a:ea typeface="Calibri"/>
              <a:cs typeface="Calibri"/>
              <a:sym typeface="Calibri"/>
            </a:endParaRPr>
          </a:p>
          <a:p>
            <a:pPr marL="0" marR="0" lvl="0" indent="0" algn="ctr" rtl="0">
              <a:spcBef>
                <a:spcPts val="0"/>
              </a:spcBef>
              <a:spcAft>
                <a:spcPts val="0"/>
              </a:spcAft>
              <a:buNone/>
            </a:pPr>
            <a:endParaRPr sz="3200" dirty="0">
              <a:solidFill>
                <a:schemeClr val="lt1"/>
              </a:solidFill>
              <a:latin typeface="Calibri"/>
              <a:ea typeface="Calibri"/>
              <a:cs typeface="Calibri"/>
              <a:sym typeface="Calibri"/>
            </a:endParaRPr>
          </a:p>
        </p:txBody>
      </p:sp>
      <p:pic>
        <p:nvPicPr>
          <p:cNvPr id="102" name="Google Shape;102;p14"/>
          <p:cNvPicPr preferRelativeResize="0"/>
          <p:nvPr/>
        </p:nvPicPr>
        <p:blipFill rotWithShape="1">
          <a:blip r:embed="rId4">
            <a:alphaModFix/>
          </a:blip>
          <a:srcRect l="15625" t="1512" r="13738" b="3796"/>
          <a:stretch/>
        </p:blipFill>
        <p:spPr>
          <a:xfrm>
            <a:off x="2654300" y="2859980"/>
            <a:ext cx="3860800" cy="3070920"/>
          </a:xfrm>
          <a:prstGeom prst="rect">
            <a:avLst/>
          </a:prstGeom>
          <a:noFill/>
          <a:ln w="76200" cap="flat" cmpd="sng">
            <a:solidFill>
              <a:srgbClr val="F7941E"/>
            </a:solidFill>
            <a:prstDash val="solid"/>
            <a:round/>
            <a:headEnd type="none" w="sm" len="sm"/>
            <a:tailEnd type="none" w="sm" len="sm"/>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3"/>
          <p:cNvSpPr txBox="1">
            <a:spLocks noGrp="1"/>
          </p:cNvSpPr>
          <p:nvPr>
            <p:ph type="title"/>
          </p:nvPr>
        </p:nvSpPr>
        <p:spPr>
          <a:xfrm>
            <a:off x="628650" y="389026"/>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Criterios de Exclusión</a:t>
            </a:r>
            <a:endParaRPr lang="es-MX" sz="4000" dirty="0"/>
          </a:p>
        </p:txBody>
      </p:sp>
      <p:sp>
        <p:nvSpPr>
          <p:cNvPr id="248" name="Google Shape;248;p33"/>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marL="342900">
              <a:buSzPct val="100000"/>
            </a:pPr>
            <a:r>
              <a:rPr lang="es-MX" sz="2400" dirty="0" smtClean="0">
                <a:latin typeface="Calibri" panose="020F0502020204030204" pitchFamily="34" charset="0"/>
                <a:ea typeface="Arial"/>
                <a:cs typeface="Calibri" panose="020F0502020204030204" pitchFamily="34" charset="0"/>
                <a:sym typeface="Arial"/>
              </a:rPr>
              <a:t>S</a:t>
            </a:r>
            <a:r>
              <a:rPr lang="es-MX" sz="2400" dirty="0" smtClean="0">
                <a:latin typeface="Calibri" panose="020F0502020204030204" pitchFamily="34" charset="0"/>
                <a:cs typeface="Calibri" panose="020F0502020204030204" pitchFamily="34" charset="0"/>
              </a:rPr>
              <a:t>íntomas </a:t>
            </a:r>
            <a:r>
              <a:rPr lang="es-MX" sz="2400" dirty="0">
                <a:latin typeface="Calibri" panose="020F0502020204030204" pitchFamily="34" charset="0"/>
                <a:cs typeface="Calibri" panose="020F0502020204030204" pitchFamily="34" charset="0"/>
              </a:rPr>
              <a:t>de </a:t>
            </a:r>
            <a:r>
              <a:rPr lang="es-MX" sz="2400" dirty="0" smtClean="0">
                <a:latin typeface="Calibri" panose="020F0502020204030204" pitchFamily="34" charset="0"/>
                <a:cs typeface="Calibri" panose="020F0502020204030204" pitchFamily="34" charset="0"/>
              </a:rPr>
              <a:t>COVID-19</a:t>
            </a:r>
          </a:p>
          <a:p>
            <a:pPr marL="342900">
              <a:buSzPct val="100000"/>
            </a:pPr>
            <a:r>
              <a:rPr lang="es-MX" sz="2400" dirty="0" smtClean="0">
                <a:latin typeface="Calibri" panose="020F0502020204030204" pitchFamily="34" charset="0"/>
                <a:cs typeface="Calibri" panose="020F0502020204030204" pitchFamily="34" charset="0"/>
              </a:rPr>
              <a:t>Síntomas </a:t>
            </a:r>
            <a:r>
              <a:rPr lang="es-MX" sz="2400" dirty="0">
                <a:latin typeface="Calibri" panose="020F0502020204030204" pitchFamily="34" charset="0"/>
                <a:cs typeface="Calibri" panose="020F0502020204030204" pitchFamily="34" charset="0"/>
              </a:rPr>
              <a:t>de otras enfermedades que cumplen con </a:t>
            </a:r>
            <a:r>
              <a:rPr lang="es-MX" sz="2400" dirty="0" smtClean="0">
                <a:latin typeface="Calibri" panose="020F0502020204030204" pitchFamily="34" charset="0"/>
                <a:cs typeface="Calibri" panose="020F0502020204030204" pitchFamily="34" charset="0"/>
              </a:rPr>
              <a:t>el criterio </a:t>
            </a:r>
            <a:r>
              <a:rPr lang="es-MX" sz="2400" dirty="0">
                <a:latin typeface="Calibri" panose="020F0502020204030204" pitchFamily="34" charset="0"/>
                <a:cs typeface="Calibri" panose="020F0502020204030204" pitchFamily="34" charset="0"/>
              </a:rPr>
              <a:t>de exclusión </a:t>
            </a:r>
            <a:r>
              <a:rPr lang="es-MX" sz="2400" dirty="0" smtClean="0">
                <a:latin typeface="Calibri" panose="020F0502020204030204" pitchFamily="34" charset="0"/>
                <a:cs typeface="Calibri" panose="020F0502020204030204" pitchFamily="34" charset="0"/>
              </a:rPr>
              <a:t>habitual.</a:t>
            </a:r>
          </a:p>
          <a:p>
            <a:pPr marL="342900">
              <a:buSzPct val="100000"/>
            </a:pPr>
            <a:r>
              <a:rPr lang="es-MX" sz="2400" dirty="0" smtClean="0">
                <a:latin typeface="Calibri" panose="020F0502020204030204" pitchFamily="34" charset="0"/>
                <a:cs typeface="Calibri" panose="020F0502020204030204" pitchFamily="34" charset="0"/>
              </a:rPr>
              <a:t>Considere la salud historial de cada niño. Por ejemplo, un niño con alergias documentadas no debe ser excluido por síntomas de alergias.</a:t>
            </a:r>
            <a:endParaRPr lang="es-MX" sz="2400" dirty="0">
              <a:latin typeface="Calibri" panose="020F0502020204030204" pitchFamily="34" charset="0"/>
              <a:cs typeface="Calibri" panose="020F0502020204030204" pitchFamily="34" charset="0"/>
            </a:endParaRPr>
          </a:p>
          <a:p>
            <a:pPr marL="342900">
              <a:buSzPct val="100000"/>
            </a:pPr>
            <a:r>
              <a:rPr lang="es-MX" sz="2400" dirty="0" smtClean="0">
                <a:latin typeface="Calibri" panose="020F0502020204030204" pitchFamily="34" charset="0"/>
                <a:cs typeface="Calibri" panose="020F0502020204030204" pitchFamily="34" charset="0"/>
              </a:rPr>
              <a:t>Separe </a:t>
            </a:r>
            <a:r>
              <a:rPr lang="es-MX" sz="2400" dirty="0">
                <a:latin typeface="Calibri" panose="020F0502020204030204" pitchFamily="34" charset="0"/>
                <a:cs typeface="Calibri" panose="020F0502020204030204" pitchFamily="34" charset="0"/>
              </a:rPr>
              <a:t>a los niños que presenten síntomas de COVID-19 durante el día y llame a la familia para recogerlo inmediatamente. Si es posible, </a:t>
            </a:r>
            <a:r>
              <a:rPr lang="es-MX" sz="2400" dirty="0" smtClean="0">
                <a:latin typeface="Calibri" panose="020F0502020204030204" pitchFamily="34" charset="0"/>
                <a:cs typeface="Calibri" panose="020F0502020204030204" pitchFamily="34" charset="0"/>
              </a:rPr>
              <a:t>indique a los niños mayores </a:t>
            </a:r>
            <a:r>
              <a:rPr lang="es-MX" sz="2400" dirty="0">
                <a:latin typeface="Calibri" panose="020F0502020204030204" pitchFamily="34" charset="0"/>
                <a:cs typeface="Calibri" panose="020F0502020204030204" pitchFamily="34" charset="0"/>
              </a:rPr>
              <a:t>de dos años con síntomas </a:t>
            </a:r>
            <a:r>
              <a:rPr lang="es-MX" sz="2400" dirty="0" smtClean="0">
                <a:latin typeface="Calibri" panose="020F0502020204030204" pitchFamily="34" charset="0"/>
                <a:cs typeface="Calibri" panose="020F0502020204030204" pitchFamily="34" charset="0"/>
              </a:rPr>
              <a:t>que usen </a:t>
            </a:r>
            <a:r>
              <a:rPr lang="es-MX" sz="2400" dirty="0">
                <a:latin typeface="Calibri" panose="020F0502020204030204" pitchFamily="34" charset="0"/>
                <a:cs typeface="Calibri" panose="020F0502020204030204" pitchFamily="34" charset="0"/>
              </a:rPr>
              <a:t>una </a:t>
            </a:r>
            <a:r>
              <a:rPr lang="es-MX" sz="2400" dirty="0" smtClean="0">
                <a:latin typeface="Calibri" panose="020F0502020204030204" pitchFamily="34" charset="0"/>
                <a:cs typeface="Calibri" panose="020F0502020204030204" pitchFamily="34" charset="0"/>
              </a:rPr>
              <a:t>mascarilla.</a:t>
            </a:r>
            <a:endParaRPr lang="es-MX" sz="2400" dirty="0">
              <a:latin typeface="Calibri" panose="020F0502020204030204" pitchFamily="34" charset="0"/>
              <a:cs typeface="Calibri" panose="020F0502020204030204" pitchFamily="34" charset="0"/>
            </a:endParaRPr>
          </a:p>
          <a:p>
            <a:pPr marL="177800" lvl="0" indent="0" algn="l" rtl="0">
              <a:lnSpc>
                <a:spcPct val="90000"/>
              </a:lnSpc>
              <a:spcBef>
                <a:spcPts val="1000"/>
              </a:spcBef>
              <a:spcAft>
                <a:spcPts val="0"/>
              </a:spcAft>
              <a:buClr>
                <a:schemeClr val="dk1"/>
              </a:buClr>
              <a:buSzPts val="2800"/>
              <a:buNone/>
            </a:pPr>
            <a:endParaRPr lang="es-MX" sz="2400" dirty="0">
              <a:latin typeface="Calibri" panose="020F0502020204030204" pitchFamily="34" charset="0"/>
              <a:cs typeface="Calibri" panose="020F050202020403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4"/>
          <p:cNvSpPr txBox="1">
            <a:spLocks noGrp="1"/>
          </p:cNvSpPr>
          <p:nvPr>
            <p:ph type="title"/>
          </p:nvPr>
        </p:nvSpPr>
        <p:spPr>
          <a:xfrm>
            <a:off x="456407" y="365126"/>
            <a:ext cx="7886700" cy="1325563"/>
          </a:xfrm>
          <a:prstGeom prst="rect">
            <a:avLst/>
          </a:prstGeom>
          <a:noFill/>
          <a:ln>
            <a:noFill/>
          </a:ln>
        </p:spPr>
        <p:txBody>
          <a:bodyPr spcFirstLastPara="1" wrap="square" lIns="91425" tIns="45700" rIns="91425" bIns="45700" anchor="ctr" anchorCtr="0">
            <a:noAutofit/>
          </a:bodyPr>
          <a:lstStyle/>
          <a:p>
            <a:pPr lvl="0" algn="ctr">
              <a:buSzPts val="3900"/>
            </a:pPr>
            <a:r>
              <a:rPr lang="es-MX" sz="3600" dirty="0">
                <a:latin typeface="Arial"/>
                <a:ea typeface="Arial"/>
                <a:cs typeface="Arial"/>
                <a:sym typeface="Arial"/>
              </a:rPr>
              <a:t>Estrategias para detener la propagación del COVID-19</a:t>
            </a:r>
            <a:endParaRPr sz="3900" dirty="0"/>
          </a:p>
        </p:txBody>
      </p:sp>
      <p:sp>
        <p:nvSpPr>
          <p:cNvPr id="255" name="Google Shape;255;p34"/>
          <p:cNvSpPr/>
          <p:nvPr/>
        </p:nvSpPr>
        <p:spPr>
          <a:xfrm>
            <a:off x="265793" y="2306662"/>
            <a:ext cx="7367410" cy="914400"/>
          </a:xfrm>
          <a:prstGeom prst="ellipse">
            <a:avLst/>
          </a:prstGeom>
          <a:solidFill>
            <a:schemeClr val="lt1"/>
          </a:solidFill>
          <a:ln w="12700" cap="flat" cmpd="sng">
            <a:solidFill>
              <a:srgbClr val="D90F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34"/>
          <p:cNvSpPr txBox="1">
            <a:spLocks noGrp="1"/>
          </p:cNvSpPr>
          <p:nvPr>
            <p:ph type="body" idx="1"/>
          </p:nvPr>
        </p:nvSpPr>
        <p:spPr>
          <a:xfrm>
            <a:off x="456406" y="1847850"/>
            <a:ext cx="7886700" cy="4351338"/>
          </a:xfrm>
          <a:prstGeom prst="rect">
            <a:avLst/>
          </a:prstGeom>
          <a:noFill/>
          <a:ln>
            <a:noFill/>
          </a:ln>
        </p:spPr>
        <p:txBody>
          <a:bodyPr spcFirstLastPara="1" wrap="square" lIns="91425" tIns="45700" rIns="91425" bIns="45700" anchor="t" anchorCtr="0">
            <a:noAutofit/>
          </a:bodyPr>
          <a:lstStyle/>
          <a:p>
            <a:pPr marL="0" lvl="0" indent="0">
              <a:spcBef>
                <a:spcPts val="500"/>
              </a:spcBef>
              <a:buSzPts val="1100"/>
              <a:buNone/>
            </a:pPr>
            <a:r>
              <a:rPr lang="es-MX" sz="3600" dirty="0">
                <a:latin typeface="Arial"/>
                <a:ea typeface="Arial"/>
                <a:cs typeface="Arial"/>
                <a:sym typeface="Arial"/>
              </a:rPr>
              <a:t>•</a:t>
            </a:r>
            <a:r>
              <a:rPr lang="es-MX" sz="3600" dirty="0"/>
              <a:t>Si está enfermo, quédese en casa</a:t>
            </a:r>
          </a:p>
          <a:p>
            <a:pPr marL="0" lvl="0" indent="0">
              <a:spcBef>
                <a:spcPts val="500"/>
              </a:spcBef>
              <a:buSzPts val="1100"/>
              <a:buNone/>
            </a:pPr>
            <a:r>
              <a:rPr lang="es-MX" sz="3600" dirty="0">
                <a:latin typeface="Arial"/>
                <a:ea typeface="Arial"/>
                <a:cs typeface="Arial"/>
                <a:sym typeface="Arial"/>
              </a:rPr>
              <a:t>•</a:t>
            </a:r>
            <a:r>
              <a:rPr lang="es-MX" sz="3600" dirty="0"/>
              <a:t>La higiene personal (Lávese las manos con frecuencia, cúbrase con el codo al toser, etc.)</a:t>
            </a:r>
          </a:p>
          <a:p>
            <a:pPr marL="0" lvl="0" indent="0">
              <a:spcBef>
                <a:spcPts val="500"/>
              </a:spcBef>
              <a:buSzPts val="1100"/>
              <a:buNone/>
            </a:pPr>
            <a:r>
              <a:rPr lang="es-MX" sz="3600" dirty="0">
                <a:latin typeface="Arial"/>
                <a:ea typeface="Arial"/>
                <a:cs typeface="Arial"/>
                <a:sym typeface="Arial"/>
              </a:rPr>
              <a:t>•</a:t>
            </a:r>
            <a:r>
              <a:rPr lang="es-MX" sz="3600" dirty="0"/>
              <a:t>Limpiar y desinfectar las superficies</a:t>
            </a:r>
          </a:p>
          <a:p>
            <a:pPr marL="0" lvl="0" indent="0">
              <a:spcBef>
                <a:spcPts val="500"/>
              </a:spcBef>
              <a:buSzPts val="1100"/>
              <a:buNone/>
            </a:pPr>
            <a:r>
              <a:rPr lang="es-MX" sz="3600" dirty="0">
                <a:latin typeface="Arial"/>
                <a:ea typeface="Arial"/>
                <a:cs typeface="Arial"/>
                <a:sym typeface="Arial"/>
              </a:rPr>
              <a:t>•</a:t>
            </a:r>
            <a:r>
              <a:rPr lang="es-MX" sz="3600" dirty="0"/>
              <a:t>Mantener la distancia física</a:t>
            </a:r>
          </a:p>
        </p:txBody>
      </p:sp>
      <p:sp>
        <p:nvSpPr>
          <p:cNvPr id="257" name="Google Shape;257;p34"/>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5"/>
                                        </p:tgtEl>
                                        <p:attrNameLst>
                                          <p:attrName>style.visibility</p:attrName>
                                        </p:attrNameLst>
                                      </p:cBhvr>
                                      <p:to>
                                        <p:strVal val="visible"/>
                                      </p:to>
                                    </p:set>
                                    <p:animEffect transition="in" filter="fade">
                                      <p:cBhvr>
                                        <p:cTn id="7" dur="1000"/>
                                        <p:tgtEl>
                                          <p:spTgt spid="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344925" y="365125"/>
            <a:ext cx="8429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Video: Cómo lavarse las manos</a:t>
            </a:r>
            <a:endParaRPr lang="es-MX" sz="4000" dirty="0"/>
          </a:p>
        </p:txBody>
      </p:sp>
      <p:sp>
        <p:nvSpPr>
          <p:cNvPr id="264" name="Google Shape;264;p35"/>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marL="228600" lvl="0" indent="-64135" algn="l" rtl="0">
              <a:lnSpc>
                <a:spcPct val="90000"/>
              </a:lnSpc>
              <a:spcBef>
                <a:spcPts val="0"/>
              </a:spcBef>
              <a:spcAft>
                <a:spcPts val="0"/>
              </a:spcAft>
              <a:buClr>
                <a:schemeClr val="dk1"/>
              </a:buClr>
              <a:buSzPts val="2590"/>
              <a:buNone/>
            </a:pPr>
            <a:endParaRPr sz="2590" u="sng" dirty="0">
              <a:solidFill>
                <a:schemeClr val="hlink"/>
              </a:solidFill>
              <a:hlinkClick r:id="rId4"/>
            </a:endParaRPr>
          </a:p>
          <a:p>
            <a:pPr marL="228600" lvl="0" indent="-64135"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228600" lvl="0" indent="-64135"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228600" lvl="0" indent="-64135"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228600" lvl="0" indent="-64135"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0" lvl="0" indent="0"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0" lvl="0" indent="0"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0" lvl="0" indent="0" algn="l" rtl="0">
              <a:lnSpc>
                <a:spcPct val="90000"/>
              </a:lnSpc>
              <a:spcBef>
                <a:spcPts val="1000"/>
              </a:spcBef>
              <a:spcAft>
                <a:spcPts val="0"/>
              </a:spcAft>
              <a:buClr>
                <a:schemeClr val="dk1"/>
              </a:buClr>
              <a:buSzPts val="2590"/>
              <a:buNone/>
            </a:pPr>
            <a:endParaRPr sz="2590" u="sng" dirty="0">
              <a:solidFill>
                <a:schemeClr val="hlink"/>
              </a:solidFill>
              <a:hlinkClick r:id="rId4"/>
            </a:endParaRPr>
          </a:p>
          <a:p>
            <a:pPr marL="228600" lvl="0" indent="-228600" algn="l" rtl="0">
              <a:lnSpc>
                <a:spcPct val="90000"/>
              </a:lnSpc>
              <a:spcBef>
                <a:spcPts val="1000"/>
              </a:spcBef>
              <a:spcAft>
                <a:spcPts val="0"/>
              </a:spcAft>
              <a:buClr>
                <a:schemeClr val="dk1"/>
              </a:buClr>
              <a:buSzPts val="2590"/>
              <a:buChar char="•"/>
            </a:pPr>
            <a:r>
              <a:rPr lang="en-US" sz="2590" u="sng" dirty="0">
                <a:solidFill>
                  <a:schemeClr val="hlink"/>
                </a:solidFill>
                <a:hlinkClick r:id="rId4"/>
              </a:rPr>
              <a:t>https://www.youtube.com/watch?v=GAP8HZdV5Qo</a:t>
            </a:r>
            <a:endParaRPr sz="2590" dirty="0"/>
          </a:p>
        </p:txBody>
      </p:sp>
      <p:pic>
        <p:nvPicPr>
          <p:cNvPr id="265" name="Google Shape;265;p35"/>
          <p:cNvPicPr preferRelativeResize="0"/>
          <p:nvPr/>
        </p:nvPicPr>
        <p:blipFill rotWithShape="1">
          <a:blip r:embed="rId5">
            <a:alphaModFix/>
          </a:blip>
          <a:srcRect l="2179" t="7977" r="34102" b="16124"/>
          <a:stretch/>
        </p:blipFill>
        <p:spPr>
          <a:xfrm>
            <a:off x="2225583" y="1690689"/>
            <a:ext cx="4255770" cy="3196725"/>
          </a:xfrm>
          <a:prstGeom prst="rect">
            <a:avLst/>
          </a:prstGeom>
          <a:noFill/>
          <a:ln>
            <a:noFill/>
          </a:ln>
        </p:spPr>
      </p:pic>
      <p:pic>
        <p:nvPicPr>
          <p:cNvPr id="2" name="GAP8HZdV5Qo"/>
          <p:cNvPicPr>
            <a:picLocks noRot="1" noChangeAspect="1"/>
          </p:cNvPicPr>
          <p:nvPr>
            <a:videoFile r:link="rId1"/>
          </p:nvPr>
        </p:nvPicPr>
        <p:blipFill>
          <a:blip r:embed="rId6"/>
          <a:stretch>
            <a:fillRect/>
          </a:stretch>
        </p:blipFill>
        <p:spPr>
          <a:xfrm>
            <a:off x="1702195" y="1690689"/>
            <a:ext cx="5302546" cy="3001384"/>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36"/>
          <p:cNvSpPr txBox="1">
            <a:spLocks noGrp="1"/>
          </p:cNvSpPr>
          <p:nvPr>
            <p:ph type="title"/>
          </p:nvPr>
        </p:nvSpPr>
        <p:spPr>
          <a:xfrm>
            <a:off x="292400" y="71125"/>
            <a:ext cx="8608200" cy="1446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3800" dirty="0" smtClean="0">
                <a:latin typeface="Arial"/>
                <a:ea typeface="Arial"/>
                <a:cs typeface="Arial"/>
                <a:sym typeface="Arial"/>
              </a:rPr>
              <a:t>Lávese </a:t>
            </a:r>
            <a:r>
              <a:rPr lang="es-MX" sz="3800" dirty="0">
                <a:latin typeface="Arial"/>
                <a:ea typeface="Arial"/>
                <a:cs typeface="Arial"/>
                <a:sym typeface="Arial"/>
              </a:rPr>
              <a:t>las manos </a:t>
            </a:r>
            <a:r>
              <a:rPr lang="es-MX" sz="3800" dirty="0" smtClean="0">
                <a:latin typeface="Arial"/>
                <a:ea typeface="Arial"/>
                <a:cs typeface="Arial"/>
                <a:sym typeface="Arial"/>
              </a:rPr>
              <a:t>en cuanto llegue y  </a:t>
            </a:r>
            <a:r>
              <a:rPr lang="es-MX" sz="3800" dirty="0">
                <a:latin typeface="Arial"/>
                <a:ea typeface="Arial"/>
                <a:cs typeface="Arial"/>
                <a:sym typeface="Arial"/>
              </a:rPr>
              <a:t>frecuentemente durante el día</a:t>
            </a:r>
            <a:endParaRPr lang="es-MX" sz="4200" dirty="0"/>
          </a:p>
        </p:txBody>
      </p:sp>
      <p:pic>
        <p:nvPicPr>
          <p:cNvPr id="272" name="Google Shape;272;p36"/>
          <p:cNvPicPr preferRelativeResize="0"/>
          <p:nvPr/>
        </p:nvPicPr>
        <p:blipFill>
          <a:blip r:embed="rId3">
            <a:alphaModFix/>
          </a:blip>
          <a:stretch>
            <a:fillRect/>
          </a:stretch>
        </p:blipFill>
        <p:spPr>
          <a:xfrm>
            <a:off x="2820400" y="1518025"/>
            <a:ext cx="3616975" cy="4562126"/>
          </a:xfrm>
          <a:prstGeom prst="rect">
            <a:avLst/>
          </a:prstGeom>
          <a:noFill/>
          <a:ln>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Desinfectantes de Manos</a:t>
            </a:r>
            <a:endParaRPr lang="es-MX" sz="4000" dirty="0"/>
          </a:p>
        </p:txBody>
      </p:sp>
      <p:sp>
        <p:nvSpPr>
          <p:cNvPr id="279" name="Google Shape;279;p37"/>
          <p:cNvSpPr txBox="1">
            <a:spLocks noGrp="1"/>
          </p:cNvSpPr>
          <p:nvPr>
            <p:ph type="body" idx="1"/>
          </p:nvPr>
        </p:nvSpPr>
        <p:spPr>
          <a:xfrm>
            <a:off x="691241" y="1501005"/>
            <a:ext cx="8070621" cy="4351338"/>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400" dirty="0" smtClean="0">
                <a:latin typeface="Calibri" panose="020F0502020204030204" pitchFamily="34" charset="0"/>
                <a:ea typeface="Arial"/>
                <a:cs typeface="Calibri" panose="020F0502020204030204" pitchFamily="34" charset="0"/>
                <a:sym typeface="Arial"/>
              </a:rPr>
              <a:t>•</a:t>
            </a:r>
            <a:r>
              <a:rPr lang="es-MX" sz="2400" dirty="0">
                <a:latin typeface="Calibri" panose="020F0502020204030204" pitchFamily="34" charset="0"/>
                <a:ea typeface="Arial"/>
                <a:cs typeface="Calibri" panose="020F0502020204030204" pitchFamily="34" charset="0"/>
                <a:sym typeface="Arial"/>
              </a:rPr>
              <a:t>Se debe usar s</a:t>
            </a:r>
            <a:r>
              <a:rPr lang="es-MX" sz="2400" dirty="0">
                <a:latin typeface="Calibri" panose="020F0502020204030204" pitchFamily="34" charset="0"/>
                <a:cs typeface="Calibri" panose="020F0502020204030204" pitchFamily="34" charset="0"/>
              </a:rPr>
              <a:t>i </a:t>
            </a:r>
            <a:r>
              <a:rPr lang="es-MX" sz="2400" dirty="0" smtClean="0">
                <a:latin typeface="Calibri" panose="020F0502020204030204" pitchFamily="34" charset="0"/>
                <a:cs typeface="Calibri" panose="020F0502020204030204" pitchFamily="34" charset="0"/>
              </a:rPr>
              <a:t>tiene agua </a:t>
            </a:r>
            <a:r>
              <a:rPr lang="es-MX" sz="2400" dirty="0">
                <a:latin typeface="Calibri" panose="020F0502020204030204" pitchFamily="34" charset="0"/>
                <a:cs typeface="Calibri" panose="020F0502020204030204" pitchFamily="34" charset="0"/>
              </a:rPr>
              <a:t>y </a:t>
            </a:r>
            <a:r>
              <a:rPr lang="es-MX" sz="2400" dirty="0" smtClean="0">
                <a:latin typeface="Calibri" panose="020F0502020204030204" pitchFamily="34" charset="0"/>
                <a:cs typeface="Calibri" panose="020F0502020204030204" pitchFamily="34" charset="0"/>
              </a:rPr>
              <a:t>jabón disponible,</a:t>
            </a:r>
            <a:endParaRPr lang="es-MX" sz="2400" dirty="0">
              <a:latin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ts val="1100"/>
              <a:buFont typeface="Arial"/>
              <a:buNone/>
            </a:pPr>
            <a:r>
              <a:rPr lang="es-MX" sz="2400" dirty="0">
                <a:latin typeface="Calibri" panose="020F0502020204030204" pitchFamily="34" charset="0"/>
                <a:ea typeface="Arial"/>
                <a:cs typeface="Calibri" panose="020F0502020204030204" pitchFamily="34" charset="0"/>
                <a:sym typeface="Arial"/>
              </a:rPr>
              <a:t>•Solo</a:t>
            </a:r>
            <a:r>
              <a:rPr lang="es-MX" sz="2400" dirty="0">
                <a:latin typeface="Calibri" panose="020F0502020204030204" pitchFamily="34" charset="0"/>
                <a:cs typeface="Calibri" panose="020F0502020204030204" pitchFamily="34" charset="0"/>
              </a:rPr>
              <a:t> </a:t>
            </a:r>
            <a:r>
              <a:rPr lang="es-MX" sz="2400" dirty="0" smtClean="0">
                <a:latin typeface="Calibri" panose="020F0502020204030204" pitchFamily="34" charset="0"/>
                <a:cs typeface="Calibri" panose="020F0502020204030204" pitchFamily="34" charset="0"/>
              </a:rPr>
              <a:t>para adultos </a:t>
            </a:r>
            <a:r>
              <a:rPr lang="es-MX" sz="2400" dirty="0">
                <a:latin typeface="Calibri" panose="020F0502020204030204" pitchFamily="34" charset="0"/>
                <a:cs typeface="Calibri" panose="020F0502020204030204" pitchFamily="34" charset="0"/>
              </a:rPr>
              <a:t>y niños mayores de 24 </a:t>
            </a:r>
            <a:r>
              <a:rPr lang="es-MX" sz="2400" dirty="0" smtClean="0">
                <a:latin typeface="Calibri" panose="020F0502020204030204" pitchFamily="34" charset="0"/>
                <a:cs typeface="Calibri" panose="020F0502020204030204" pitchFamily="34" charset="0"/>
              </a:rPr>
              <a:t>meses,</a:t>
            </a:r>
            <a:endParaRPr lang="es-MX" sz="2400" dirty="0">
              <a:latin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ts val="1100"/>
              <a:buFont typeface="Arial"/>
              <a:buNone/>
            </a:pPr>
            <a:r>
              <a:rPr lang="es-MX" sz="2400" dirty="0" smtClean="0">
                <a:latin typeface="Calibri" panose="020F0502020204030204" pitchFamily="34" charset="0"/>
                <a:ea typeface="Arial"/>
                <a:cs typeface="Calibri" panose="020F0502020204030204" pitchFamily="34" charset="0"/>
                <a:sym typeface="Arial"/>
              </a:rPr>
              <a:t>•</a:t>
            </a:r>
            <a:r>
              <a:rPr lang="es-MX" sz="2400" dirty="0" smtClean="0">
                <a:latin typeface="Calibri" panose="020F0502020204030204" pitchFamily="34" charset="0"/>
                <a:cs typeface="Calibri" panose="020F0502020204030204" pitchFamily="34" charset="0"/>
              </a:rPr>
              <a:t>El producto debe contener al </a:t>
            </a:r>
            <a:r>
              <a:rPr lang="es-MX" sz="2400" dirty="0">
                <a:latin typeface="Calibri" panose="020F0502020204030204" pitchFamily="34" charset="0"/>
                <a:cs typeface="Calibri" panose="020F0502020204030204" pitchFamily="34" charset="0"/>
              </a:rPr>
              <a:t>menos </a:t>
            </a:r>
            <a:r>
              <a:rPr lang="es-MX" sz="2400" dirty="0" smtClean="0">
                <a:latin typeface="Calibri" panose="020F0502020204030204" pitchFamily="34" charset="0"/>
                <a:cs typeface="Calibri" panose="020F0502020204030204" pitchFamily="34" charset="0"/>
              </a:rPr>
              <a:t>60</a:t>
            </a:r>
            <a:r>
              <a:rPr lang="es-MX" sz="2400" dirty="0">
                <a:latin typeface="Calibri" panose="020F0502020204030204" pitchFamily="34" charset="0"/>
                <a:cs typeface="Calibri" panose="020F0502020204030204" pitchFamily="34" charset="0"/>
              </a:rPr>
              <a:t>% de alcohol,</a:t>
            </a:r>
          </a:p>
          <a:p>
            <a:pPr marL="0" lvl="0" indent="0" algn="l" rtl="0">
              <a:spcBef>
                <a:spcPts val="1000"/>
              </a:spcBef>
              <a:spcAft>
                <a:spcPts val="0"/>
              </a:spcAft>
              <a:buClr>
                <a:schemeClr val="dk1"/>
              </a:buClr>
              <a:buSzPts val="1100"/>
              <a:buFont typeface="Arial"/>
              <a:buNone/>
            </a:pPr>
            <a:r>
              <a:rPr lang="es-MX" sz="2400" dirty="0">
                <a:latin typeface="Calibri" panose="020F0502020204030204" pitchFamily="34" charset="0"/>
                <a:ea typeface="Arial"/>
                <a:cs typeface="Calibri" panose="020F0502020204030204" pitchFamily="34" charset="0"/>
                <a:sym typeface="Arial"/>
              </a:rPr>
              <a:t>•Aplique sobre manos que estén</a:t>
            </a:r>
            <a:r>
              <a:rPr lang="es-MX" sz="2400" dirty="0">
                <a:latin typeface="Calibri" panose="020F0502020204030204" pitchFamily="34" charset="0"/>
                <a:cs typeface="Calibri" panose="020F0502020204030204" pitchFamily="34" charset="0"/>
              </a:rPr>
              <a:t> visiblemente </a:t>
            </a:r>
            <a:r>
              <a:rPr lang="es-MX" sz="2400" dirty="0" smtClean="0">
                <a:latin typeface="Calibri" panose="020F0502020204030204" pitchFamily="34" charset="0"/>
                <a:cs typeface="Calibri" panose="020F0502020204030204" pitchFamily="34" charset="0"/>
              </a:rPr>
              <a:t>limpias.</a:t>
            </a:r>
            <a:endParaRPr lang="es-MX" sz="2400" dirty="0">
              <a:latin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ts val="1100"/>
              <a:buFont typeface="Arial"/>
              <a:buNone/>
            </a:pPr>
            <a:r>
              <a:rPr lang="es-MX" sz="2400" dirty="0">
                <a:latin typeface="Calibri" panose="020F0502020204030204" pitchFamily="34" charset="0"/>
                <a:ea typeface="Arial"/>
                <a:cs typeface="Calibri" panose="020F0502020204030204" pitchFamily="34" charset="0"/>
                <a:sym typeface="Arial"/>
              </a:rPr>
              <a:t>•</a:t>
            </a:r>
            <a:r>
              <a:rPr lang="es-MX" sz="2400" i="1" dirty="0" smtClean="0">
                <a:solidFill>
                  <a:srgbClr val="C00000"/>
                </a:solidFill>
                <a:latin typeface="Calibri" panose="020F0502020204030204" pitchFamily="34" charset="0"/>
                <a:cs typeface="Calibri" panose="020F0502020204030204" pitchFamily="34" charset="0"/>
              </a:rPr>
              <a:t>Mantenga </a:t>
            </a:r>
            <a:r>
              <a:rPr lang="es-MX" sz="2400" i="1" dirty="0">
                <a:solidFill>
                  <a:srgbClr val="C00000"/>
                </a:solidFill>
                <a:latin typeface="Calibri" panose="020F0502020204030204" pitchFamily="34" charset="0"/>
                <a:cs typeface="Calibri" panose="020F0502020204030204" pitchFamily="34" charset="0"/>
              </a:rPr>
              <a:t>fuera del alcance de los </a:t>
            </a:r>
            <a:r>
              <a:rPr lang="es-MX" sz="2400" i="1" dirty="0" smtClean="0">
                <a:solidFill>
                  <a:srgbClr val="C00000"/>
                </a:solidFill>
                <a:latin typeface="Calibri" panose="020F0502020204030204" pitchFamily="34" charset="0"/>
                <a:cs typeface="Calibri" panose="020F0502020204030204" pitchFamily="34" charset="0"/>
              </a:rPr>
              <a:t>niños</a:t>
            </a:r>
          </a:p>
          <a:p>
            <a:pPr marL="0" lvl="0" indent="0" algn="l" rtl="0">
              <a:spcBef>
                <a:spcPts val="1000"/>
              </a:spcBef>
              <a:spcAft>
                <a:spcPts val="0"/>
              </a:spcAft>
              <a:buClr>
                <a:schemeClr val="dk1"/>
              </a:buClr>
              <a:buSzPts val="1100"/>
              <a:buFont typeface="Arial"/>
              <a:buNone/>
            </a:pPr>
            <a:endParaRPr lang="es-MX" sz="2400" i="1" dirty="0" smtClean="0">
              <a:solidFill>
                <a:srgbClr val="C00000"/>
              </a:solidFill>
              <a:latin typeface="Calibri" panose="020F0502020204030204" pitchFamily="34" charset="0"/>
              <a:cs typeface="Calibri" panose="020F0502020204030204" pitchFamily="34" charset="0"/>
            </a:endParaRPr>
          </a:p>
          <a:p>
            <a:pPr marL="0" lvl="0" indent="0" algn="l" rtl="0">
              <a:spcBef>
                <a:spcPts val="1000"/>
              </a:spcBef>
              <a:spcAft>
                <a:spcPts val="0"/>
              </a:spcAft>
              <a:buClr>
                <a:schemeClr val="dk1"/>
              </a:buClr>
              <a:buSzPts val="1100"/>
              <a:buFont typeface="Arial"/>
              <a:buNone/>
            </a:pPr>
            <a:r>
              <a:rPr lang="es-MX" sz="2400" dirty="0" smtClean="0">
                <a:solidFill>
                  <a:srgbClr val="000000"/>
                </a:solidFill>
                <a:latin typeface="Calibri" panose="020F0502020204030204" pitchFamily="34" charset="0"/>
                <a:cs typeface="Calibri" panose="020F0502020204030204" pitchFamily="34" charset="0"/>
              </a:rPr>
              <a:t>Recuerde: el uso de jabón y agua siempre debe ser la primera opción cuando esta disponible.</a:t>
            </a:r>
            <a:endParaRPr lang="es-MX" sz="2400" dirty="0">
              <a:solidFill>
                <a:srgbClr val="000000"/>
              </a:solidFill>
              <a:latin typeface="Calibri" panose="020F0502020204030204" pitchFamily="34" charset="0"/>
              <a:cs typeface="Calibri" panose="020F0502020204030204" pitchFamily="34" charset="0"/>
            </a:endParaRPr>
          </a:p>
          <a:p>
            <a:pPr marL="228600" lvl="0" indent="0" algn="l" rtl="0">
              <a:lnSpc>
                <a:spcPct val="90000"/>
              </a:lnSpc>
              <a:spcBef>
                <a:spcPts val="1000"/>
              </a:spcBef>
              <a:spcAft>
                <a:spcPts val="0"/>
              </a:spcAft>
              <a:buNone/>
            </a:pPr>
            <a:endParaRPr lang="es-MX" sz="2400" dirty="0">
              <a:latin typeface="Calibri" panose="020F0502020204030204" pitchFamily="34" charset="0"/>
              <a:cs typeface="Calibri" panose="020F0502020204030204" pitchFamily="34" charset="0"/>
            </a:endParaRPr>
          </a:p>
        </p:txBody>
      </p:sp>
      <p:sp>
        <p:nvSpPr>
          <p:cNvPr id="280" name="Google Shape;280;p37"/>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38"/>
          <p:cNvSpPr txBox="1">
            <a:spLocks noGrp="1"/>
          </p:cNvSpPr>
          <p:nvPr>
            <p:ph type="title"/>
          </p:nvPr>
        </p:nvSpPr>
        <p:spPr>
          <a:xfrm>
            <a:off x="711200" y="518575"/>
            <a:ext cx="7813500" cy="147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s-MX" sz="4000" dirty="0">
                <a:latin typeface="Arial"/>
                <a:ea typeface="Arial"/>
                <a:cs typeface="Arial"/>
                <a:sym typeface="Arial"/>
              </a:rPr>
              <a:t>¡Aprenda a cubrirse la boca al toser y estornudar con Grover!</a:t>
            </a:r>
            <a:endParaRPr lang="es-MX" sz="3959" dirty="0"/>
          </a:p>
        </p:txBody>
      </p:sp>
      <p:sp>
        <p:nvSpPr>
          <p:cNvPr id="287" name="Google Shape;287;p38"/>
          <p:cNvSpPr/>
          <p:nvPr/>
        </p:nvSpPr>
        <p:spPr>
          <a:xfrm>
            <a:off x="1204057" y="1857462"/>
            <a:ext cx="6827785" cy="369332"/>
          </a:xfrm>
          <a:prstGeom prst="rect">
            <a:avLst/>
          </a:prstGeom>
          <a:noFill/>
          <a:ln>
            <a:noFill/>
          </a:ln>
        </p:spPr>
        <p:txBody>
          <a:bodyPr spcFirstLastPara="1" wrap="square" lIns="91425" tIns="45700" rIns="91425" bIns="45700" anchor="t" anchorCtr="0">
            <a:noAutofit/>
          </a:bodyPr>
          <a:lstStyle/>
          <a:p>
            <a:pPr lvl="0"/>
            <a:r>
              <a:rPr lang="en-US" sz="1800" dirty="0">
                <a:solidFill>
                  <a:schemeClr val="dk1"/>
                </a:solidFill>
                <a:latin typeface="Calibri"/>
                <a:ea typeface="Calibri"/>
                <a:cs typeface="Calibri"/>
                <a:sym typeface="Calibri"/>
                <a:hlinkClick r:id="rId4"/>
              </a:rPr>
              <a:t>https://www.youtube.com/watch?v=IyqiXqpbbnE&amp;feature=emb_title</a:t>
            </a:r>
            <a:endParaRPr sz="1800" dirty="0">
              <a:solidFill>
                <a:schemeClr val="dk1"/>
              </a:solidFill>
              <a:latin typeface="Calibri"/>
              <a:ea typeface="Calibri"/>
              <a:cs typeface="Calibri"/>
              <a:sym typeface="Calibri"/>
            </a:endParaRPr>
          </a:p>
        </p:txBody>
      </p:sp>
      <p:pic>
        <p:nvPicPr>
          <p:cNvPr id="288" name="Google Shape;288;p38"/>
          <p:cNvPicPr preferRelativeResize="0"/>
          <p:nvPr/>
        </p:nvPicPr>
        <p:blipFill rotWithShape="1">
          <a:blip r:embed="rId5">
            <a:alphaModFix/>
          </a:blip>
          <a:srcRect l="3587" t="11514" r="33536" b="17530"/>
          <a:stretch/>
        </p:blipFill>
        <p:spPr>
          <a:xfrm>
            <a:off x="2068179" y="2519831"/>
            <a:ext cx="5099539" cy="3499337"/>
          </a:xfrm>
          <a:prstGeom prst="rect">
            <a:avLst/>
          </a:prstGeom>
          <a:noFill/>
          <a:ln w="9525" cap="flat" cmpd="sng">
            <a:solidFill>
              <a:schemeClr val="dk1"/>
            </a:solidFill>
            <a:prstDash val="solid"/>
            <a:round/>
            <a:headEnd type="none" w="sm" len="sm"/>
            <a:tailEnd type="none" w="sm" len="sm"/>
          </a:ln>
        </p:spPr>
      </p:pic>
      <p:pic>
        <p:nvPicPr>
          <p:cNvPr id="3" name="IyqiXqpbbnE"/>
          <p:cNvPicPr>
            <a:picLocks noRot="1" noChangeAspect="1"/>
          </p:cNvPicPr>
          <p:nvPr>
            <a:videoFile r:link="rId1"/>
          </p:nvPr>
        </p:nvPicPr>
        <p:blipFill>
          <a:blip r:embed="rId6"/>
          <a:stretch>
            <a:fillRect/>
          </a:stretch>
        </p:blipFill>
        <p:spPr>
          <a:xfrm>
            <a:off x="1341364" y="2429452"/>
            <a:ext cx="6381717" cy="358971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0"/>
          <p:cNvSpPr txBox="1">
            <a:spLocks noGrp="1"/>
          </p:cNvSpPr>
          <p:nvPr>
            <p:ph type="title"/>
          </p:nvPr>
        </p:nvSpPr>
        <p:spPr>
          <a:xfrm>
            <a:off x="405600" y="365126"/>
            <a:ext cx="8219785"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00"/>
              <a:buFont typeface="Calibri"/>
              <a:buNone/>
            </a:pPr>
            <a:r>
              <a:rPr lang="es-MX" sz="3600" dirty="0">
                <a:latin typeface="Arial"/>
                <a:ea typeface="Arial"/>
                <a:cs typeface="Arial"/>
                <a:sym typeface="Arial"/>
              </a:rPr>
              <a:t>Estrategias para detener la </a:t>
            </a:r>
            <a:r>
              <a:rPr lang="es-MX" sz="3600" dirty="0" err="1">
                <a:latin typeface="Arial"/>
                <a:ea typeface="Arial"/>
                <a:cs typeface="Arial"/>
                <a:sym typeface="Arial"/>
              </a:rPr>
              <a:t>propagacion</a:t>
            </a:r>
            <a:r>
              <a:rPr lang="es-MX" sz="3600" dirty="0">
                <a:latin typeface="Arial"/>
                <a:ea typeface="Arial"/>
                <a:cs typeface="Arial"/>
                <a:sym typeface="Arial"/>
              </a:rPr>
              <a:t> del COVID-19</a:t>
            </a:r>
            <a:endParaRPr lang="es-MX" sz="3900" dirty="0"/>
          </a:p>
        </p:txBody>
      </p:sp>
      <p:sp>
        <p:nvSpPr>
          <p:cNvPr id="301" name="Google Shape;301;p40"/>
          <p:cNvSpPr/>
          <p:nvPr/>
        </p:nvSpPr>
        <p:spPr>
          <a:xfrm>
            <a:off x="637618" y="3745648"/>
            <a:ext cx="7367410" cy="914400"/>
          </a:xfrm>
          <a:prstGeom prst="ellipse">
            <a:avLst/>
          </a:prstGeom>
          <a:solidFill>
            <a:schemeClr val="lt1"/>
          </a:solidFill>
          <a:ln w="12700" cap="flat" cmpd="sng">
            <a:solidFill>
              <a:srgbClr val="D90F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
        <p:nvSpPr>
          <p:cNvPr id="302" name="Google Shape;302;p40"/>
          <p:cNvSpPr txBox="1">
            <a:spLocks noGrp="1"/>
          </p:cNvSpPr>
          <p:nvPr>
            <p:ph type="body" idx="1"/>
          </p:nvPr>
        </p:nvSpPr>
        <p:spPr>
          <a:xfrm>
            <a:off x="791570" y="1750150"/>
            <a:ext cx="7500730" cy="4423800"/>
          </a:xfrm>
          <a:prstGeom prst="rect">
            <a:avLst/>
          </a:prstGeom>
          <a:noFill/>
          <a:ln>
            <a:noFill/>
          </a:ln>
        </p:spPr>
        <p:txBody>
          <a:bodyPr spcFirstLastPara="1" wrap="square" lIns="91425" tIns="45700" rIns="91425" bIns="45700" anchor="t" anchorCtr="0">
            <a:noAutofit/>
          </a:bodyPr>
          <a:lstStyle/>
          <a:p>
            <a:pPr marL="0" lvl="0" indent="0">
              <a:spcBef>
                <a:spcPts val="500"/>
              </a:spcBef>
              <a:buSzPts val="1100"/>
              <a:buNone/>
            </a:pPr>
            <a:r>
              <a:rPr lang="es-MX" sz="3600" dirty="0">
                <a:latin typeface="Arial"/>
                <a:ea typeface="Arial"/>
                <a:cs typeface="Arial"/>
                <a:sym typeface="Arial"/>
              </a:rPr>
              <a:t>•</a:t>
            </a:r>
            <a:r>
              <a:rPr lang="es-MX" sz="3600" dirty="0"/>
              <a:t>Si está enfermo, quédese en casa</a:t>
            </a:r>
          </a:p>
          <a:p>
            <a:pPr marL="0" lvl="0" indent="0">
              <a:spcBef>
                <a:spcPts val="500"/>
              </a:spcBef>
              <a:buSzPts val="1100"/>
              <a:buNone/>
            </a:pPr>
            <a:r>
              <a:rPr lang="es-MX" sz="3600" dirty="0">
                <a:latin typeface="Arial"/>
                <a:ea typeface="Arial"/>
                <a:cs typeface="Arial"/>
                <a:sym typeface="Arial"/>
              </a:rPr>
              <a:t>•</a:t>
            </a:r>
            <a:r>
              <a:rPr lang="es-MX" sz="3600" dirty="0"/>
              <a:t>La higiene personal (Lávese las manos con frecuencia, cúbrase con el codo al toser, etc.)</a:t>
            </a:r>
          </a:p>
          <a:p>
            <a:pPr marL="0" lvl="0" indent="0">
              <a:spcBef>
                <a:spcPts val="500"/>
              </a:spcBef>
              <a:buSzPts val="1100"/>
              <a:buNone/>
            </a:pPr>
            <a:r>
              <a:rPr lang="es-MX" sz="3600" dirty="0">
                <a:latin typeface="Arial"/>
                <a:ea typeface="Arial"/>
                <a:cs typeface="Arial"/>
                <a:sym typeface="Arial"/>
              </a:rPr>
              <a:t>•</a:t>
            </a:r>
            <a:r>
              <a:rPr lang="es-MX" sz="3600" dirty="0"/>
              <a:t>Limpiar y desinfectar las superficies</a:t>
            </a:r>
          </a:p>
          <a:p>
            <a:pPr marL="0" lvl="0" indent="0">
              <a:spcBef>
                <a:spcPts val="500"/>
              </a:spcBef>
              <a:buSzPts val="1100"/>
              <a:buNone/>
            </a:pPr>
            <a:r>
              <a:rPr lang="es-MX" sz="3600" dirty="0">
                <a:latin typeface="Arial"/>
                <a:ea typeface="Arial"/>
                <a:cs typeface="Arial"/>
                <a:sym typeface="Arial"/>
              </a:rPr>
              <a:t>•</a:t>
            </a:r>
            <a:r>
              <a:rPr lang="es-MX" sz="3600" dirty="0"/>
              <a:t>Mantener la distancia física</a:t>
            </a:r>
          </a:p>
        </p:txBody>
      </p:sp>
      <p:sp>
        <p:nvSpPr>
          <p:cNvPr id="303" name="Google Shape;303;p40"/>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animEffect transition="in" filter="fade">
                                      <p:cBhvr>
                                        <p:cTn id="7" dur="10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472800" y="731651"/>
            <a:ext cx="7886700" cy="1047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4000" dirty="0">
                <a:latin typeface="Calibri" panose="020F0502020204030204" pitchFamily="34" charset="0"/>
                <a:cs typeface="Calibri" panose="020F0502020204030204" pitchFamily="34" charset="0"/>
              </a:rPr>
              <a:t/>
            </a:r>
            <a:br>
              <a:rPr lang="es-MX" sz="4000" dirty="0">
                <a:latin typeface="Calibri" panose="020F0502020204030204" pitchFamily="34" charset="0"/>
                <a:cs typeface="Calibri" panose="020F0502020204030204" pitchFamily="34" charset="0"/>
              </a:rPr>
            </a:br>
            <a:r>
              <a:rPr lang="es-MX" sz="4000" dirty="0">
                <a:latin typeface="Calibri" panose="020F0502020204030204" pitchFamily="34" charset="0"/>
                <a:cs typeface="Calibri" panose="020F0502020204030204" pitchFamily="34" charset="0"/>
              </a:rPr>
              <a:t>Los </a:t>
            </a:r>
            <a:r>
              <a:rPr lang="es-MX" sz="4000" dirty="0">
                <a:latin typeface="Calibri" panose="020F0502020204030204" pitchFamily="34" charset="0"/>
                <a:ea typeface="Arial"/>
                <a:cs typeface="Calibri" panose="020F0502020204030204" pitchFamily="34" charset="0"/>
                <a:sym typeface="Arial"/>
              </a:rPr>
              <a:t>Desinfectantes</a:t>
            </a:r>
            <a:endParaRPr lang="es-MX" sz="4000" dirty="0">
              <a:latin typeface="Calibri" panose="020F0502020204030204" pitchFamily="34" charset="0"/>
              <a:cs typeface="Calibri" panose="020F0502020204030204" pitchFamily="34" charset="0"/>
            </a:endParaRPr>
          </a:p>
        </p:txBody>
      </p:sp>
      <p:sp>
        <p:nvSpPr>
          <p:cNvPr id="310" name="Google Shape;310;p41"/>
          <p:cNvSpPr txBox="1">
            <a:spLocks noGrp="1"/>
          </p:cNvSpPr>
          <p:nvPr>
            <p:ph type="body" idx="1"/>
          </p:nvPr>
        </p:nvSpPr>
        <p:spPr>
          <a:xfrm>
            <a:off x="914400" y="1950720"/>
            <a:ext cx="7445100" cy="4588191"/>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dirty="0"/>
              <a:t>Los desinfectantes (</a:t>
            </a:r>
            <a:r>
              <a:rPr lang="es-MX" i="1" dirty="0"/>
              <a:t>pesticidas antimicrobianos) ya se utilizan extensamente en los entornos de cuidado infantil.</a:t>
            </a:r>
          </a:p>
          <a:p>
            <a:pPr marL="0" lvl="0" indent="0" algn="l" rtl="0">
              <a:spcBef>
                <a:spcPts val="1000"/>
              </a:spcBef>
              <a:spcAft>
                <a:spcPts val="0"/>
              </a:spcAft>
              <a:buClr>
                <a:schemeClr val="dk1"/>
              </a:buClr>
              <a:buSzPts val="1100"/>
              <a:buFont typeface="Arial"/>
              <a:buNone/>
            </a:pPr>
            <a:endParaRPr lang="es-MX" i="1" dirty="0"/>
          </a:p>
          <a:p>
            <a:pPr marL="0" lvl="0" indent="0" algn="ctr" rtl="0">
              <a:spcBef>
                <a:spcPts val="1000"/>
              </a:spcBef>
              <a:spcAft>
                <a:spcPts val="0"/>
              </a:spcAft>
              <a:buClr>
                <a:schemeClr val="dk1"/>
              </a:buClr>
              <a:buSzPts val="1100"/>
              <a:buFont typeface="Arial"/>
              <a:buNone/>
            </a:pPr>
            <a:r>
              <a:rPr lang="es-MX" dirty="0"/>
              <a:t>¿Ha tomado el entrenamiento de la Ley de Escuelas Saludables?</a:t>
            </a:r>
          </a:p>
          <a:p>
            <a:pPr marL="0" lvl="0" indent="0" algn="ctr" rtl="0">
              <a:spcBef>
                <a:spcPts val="1000"/>
              </a:spcBef>
              <a:spcAft>
                <a:spcPts val="0"/>
              </a:spcAft>
              <a:buClr>
                <a:schemeClr val="dk1"/>
              </a:buClr>
              <a:buSzPts val="1100"/>
              <a:buFont typeface="Arial"/>
              <a:buNone/>
            </a:pPr>
            <a:r>
              <a:rPr lang="es-MX" u="sng" dirty="0">
                <a:solidFill>
                  <a:schemeClr val="hlink"/>
                </a:solidFill>
                <a:hlinkClick r:id="rId3"/>
              </a:rPr>
              <a:t>https://apps.cdpr.ca.gov/schoolipm/</a:t>
            </a:r>
            <a:endParaRPr lang="es-MX" u="sng" dirty="0">
              <a:solidFill>
                <a:schemeClr val="hlink"/>
              </a:solidFill>
            </a:endParaRPr>
          </a:p>
          <a:p>
            <a:pPr marL="0" lvl="0" indent="0" algn="ctr"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p:txBody>
      </p:sp>
      <p:sp>
        <p:nvSpPr>
          <p:cNvPr id="311" name="Google Shape;311;p41"/>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2"/>
          <p:cNvSpPr txBox="1">
            <a:spLocks noGrp="1"/>
          </p:cNvSpPr>
          <p:nvPr>
            <p:ph type="title"/>
          </p:nvPr>
        </p:nvSpPr>
        <p:spPr>
          <a:xfrm>
            <a:off x="596821" y="640817"/>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00"/>
              <a:buFont typeface="Calibri"/>
              <a:buNone/>
            </a:pPr>
            <a:r>
              <a:rPr lang="en-US" sz="3900" dirty="0">
                <a:latin typeface="Arial"/>
                <a:ea typeface="Arial"/>
                <a:cs typeface="Arial"/>
                <a:sym typeface="Arial"/>
              </a:rPr>
              <a:t>¿</a:t>
            </a:r>
            <a:r>
              <a:rPr lang="en-US" sz="3900" dirty="0" err="1">
                <a:latin typeface="Arial"/>
                <a:ea typeface="Arial"/>
                <a:cs typeface="Arial"/>
                <a:sym typeface="Arial"/>
              </a:rPr>
              <a:t>Cuál</a:t>
            </a:r>
            <a:r>
              <a:rPr lang="en-US" sz="3900" dirty="0">
                <a:latin typeface="Arial"/>
                <a:ea typeface="Arial"/>
                <a:cs typeface="Arial"/>
                <a:sym typeface="Arial"/>
              </a:rPr>
              <a:t> </a:t>
            </a:r>
            <a:r>
              <a:rPr lang="en-US" sz="3900" dirty="0" err="1">
                <a:latin typeface="Arial"/>
                <a:ea typeface="Arial"/>
                <a:cs typeface="Arial"/>
                <a:sym typeface="Arial"/>
              </a:rPr>
              <a:t>es</a:t>
            </a:r>
            <a:r>
              <a:rPr lang="en-US" sz="3900" dirty="0">
                <a:latin typeface="Arial"/>
                <a:ea typeface="Arial"/>
                <a:cs typeface="Arial"/>
                <a:sym typeface="Arial"/>
              </a:rPr>
              <a:t> la </a:t>
            </a:r>
            <a:r>
              <a:rPr lang="en-US" sz="3900" dirty="0" err="1">
                <a:latin typeface="Arial"/>
                <a:ea typeface="Arial"/>
                <a:cs typeface="Arial"/>
                <a:sym typeface="Arial"/>
              </a:rPr>
              <a:t>diferencia</a:t>
            </a:r>
            <a:r>
              <a:rPr lang="en-US" sz="3900" dirty="0">
                <a:latin typeface="Arial"/>
                <a:ea typeface="Arial"/>
                <a:cs typeface="Arial"/>
                <a:sym typeface="Arial"/>
              </a:rPr>
              <a:t> entre </a:t>
            </a:r>
            <a:r>
              <a:rPr lang="en-US" sz="3900" dirty="0" err="1">
                <a:latin typeface="Arial"/>
                <a:ea typeface="Arial"/>
                <a:cs typeface="Arial"/>
                <a:sym typeface="Arial"/>
              </a:rPr>
              <a:t>limpiar</a:t>
            </a:r>
            <a:r>
              <a:rPr lang="en-US" sz="3900" dirty="0">
                <a:latin typeface="Arial"/>
                <a:ea typeface="Arial"/>
                <a:cs typeface="Arial"/>
                <a:sym typeface="Arial"/>
              </a:rPr>
              <a:t> y </a:t>
            </a:r>
            <a:r>
              <a:rPr lang="en-US" sz="3900" dirty="0" err="1">
                <a:latin typeface="Arial"/>
                <a:ea typeface="Arial"/>
                <a:cs typeface="Arial"/>
                <a:sym typeface="Arial"/>
              </a:rPr>
              <a:t>desinfectar</a:t>
            </a:r>
            <a:r>
              <a:rPr lang="en-US" sz="3900" dirty="0">
                <a:latin typeface="Arial"/>
                <a:ea typeface="Arial"/>
                <a:cs typeface="Arial"/>
                <a:sym typeface="Arial"/>
              </a:rPr>
              <a:t>?</a:t>
            </a:r>
            <a:endParaRPr sz="3900" dirty="0"/>
          </a:p>
        </p:txBody>
      </p:sp>
      <p:sp>
        <p:nvSpPr>
          <p:cNvPr id="318" name="Google Shape;318;p42"/>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marL="228600" lvl="0" indent="-50800" algn="l" rtl="0">
              <a:lnSpc>
                <a:spcPct val="90000"/>
              </a:lnSpc>
              <a:spcBef>
                <a:spcPts val="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
        <p:nvSpPr>
          <p:cNvPr id="319" name="Google Shape;319;p42"/>
          <p:cNvSpPr txBox="1"/>
          <p:nvPr/>
        </p:nvSpPr>
        <p:spPr>
          <a:xfrm>
            <a:off x="390138" y="2022073"/>
            <a:ext cx="8488907" cy="3154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MX" sz="2800" b="1" dirty="0">
                <a:solidFill>
                  <a:schemeClr val="dk1"/>
                </a:solidFill>
                <a:latin typeface="Calibri"/>
                <a:ea typeface="Calibri"/>
                <a:cs typeface="Calibri"/>
                <a:sym typeface="Calibri"/>
              </a:rPr>
              <a:t>Definiciones</a:t>
            </a:r>
          </a:p>
          <a:p>
            <a:pPr lvl="0">
              <a:lnSpc>
                <a:spcPct val="115000"/>
              </a:lnSpc>
              <a:buClr>
                <a:schemeClr val="dk1"/>
              </a:buClr>
              <a:buSzPts val="1100"/>
            </a:pPr>
            <a:r>
              <a:rPr lang="es-MX" sz="2800" b="1" dirty="0">
                <a:solidFill>
                  <a:schemeClr val="dk1"/>
                </a:solidFill>
                <a:latin typeface="Calibri"/>
                <a:ea typeface="Calibri"/>
                <a:cs typeface="Calibri"/>
                <a:sym typeface="Calibri"/>
              </a:rPr>
              <a:t>Limpiar: </a:t>
            </a:r>
            <a:r>
              <a:rPr lang="es-MX" sz="2800" dirty="0">
                <a:solidFill>
                  <a:schemeClr val="dk1"/>
                </a:solidFill>
                <a:latin typeface="Calibri"/>
                <a:ea typeface="Calibri"/>
                <a:cs typeface="Calibri"/>
                <a:sym typeface="Calibri"/>
              </a:rPr>
              <a:t>Físicamente eliminarla suciedad, los escombros y lo pegajoso de las superficies con agua y jabón. </a:t>
            </a:r>
          </a:p>
          <a:p>
            <a:pPr marL="0" lvl="0" indent="0" algn="l" rtl="0">
              <a:lnSpc>
                <a:spcPct val="115000"/>
              </a:lnSpc>
              <a:spcBef>
                <a:spcPts val="0"/>
              </a:spcBef>
              <a:spcAft>
                <a:spcPts val="0"/>
              </a:spcAft>
              <a:buClr>
                <a:schemeClr val="dk1"/>
              </a:buClr>
              <a:buSzPts val="1100"/>
              <a:buFont typeface="Arial"/>
              <a:buNone/>
            </a:pPr>
            <a:r>
              <a:rPr lang="es-MX" sz="2800" b="1" dirty="0">
                <a:solidFill>
                  <a:schemeClr val="dk1"/>
                </a:solidFill>
                <a:latin typeface="Calibri"/>
                <a:ea typeface="Calibri"/>
                <a:cs typeface="Calibri"/>
                <a:sym typeface="Calibri"/>
              </a:rPr>
              <a:t>Desinfectar: </a:t>
            </a:r>
            <a:r>
              <a:rPr lang="es-MX" sz="2800" dirty="0">
                <a:solidFill>
                  <a:schemeClr val="dk1"/>
                </a:solidFill>
                <a:latin typeface="Calibri"/>
                <a:ea typeface="Calibri"/>
                <a:cs typeface="Calibri"/>
                <a:sym typeface="Calibri"/>
              </a:rPr>
              <a:t>Matar casi todos los gérmenes de una superficie dura y no porosa.</a:t>
            </a:r>
          </a:p>
          <a:p>
            <a:pPr marL="0" marR="0" lvl="0" indent="0" algn="l" rtl="0">
              <a:spcBef>
                <a:spcPts val="0"/>
              </a:spcBef>
              <a:spcAft>
                <a:spcPts val="0"/>
              </a:spcAft>
              <a:buNone/>
            </a:pPr>
            <a:endParaRPr lang="es-MX" sz="2800" b="1" dirty="0">
              <a:solidFill>
                <a:schemeClr val="dk1"/>
              </a:solidFill>
              <a:latin typeface="Calibri"/>
              <a:ea typeface="Calibri"/>
              <a:cs typeface="Calibri"/>
              <a:sym typeface="Calibri"/>
            </a:endParaRPr>
          </a:p>
        </p:txBody>
      </p:sp>
      <p:sp>
        <p:nvSpPr>
          <p:cNvPr id="320" name="Google Shape;320;p42"/>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1" name="Google Shape;321;p42"/>
          <p:cNvSpPr/>
          <p:nvPr/>
        </p:nvSpPr>
        <p:spPr>
          <a:xfrm>
            <a:off x="1358900" y="5875156"/>
            <a:ext cx="649514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CFOC Schedule K: </a:t>
            </a:r>
            <a:r>
              <a:rPr lang="en-US" sz="1800" u="sng">
                <a:solidFill>
                  <a:schemeClr val="dk1"/>
                </a:solidFill>
                <a:latin typeface="Calibri"/>
                <a:ea typeface="Calibri"/>
                <a:cs typeface="Calibri"/>
                <a:sym typeface="Calibri"/>
                <a:hlinkClick r:id="rId3"/>
              </a:rPr>
              <a:t>https://nrckids.org/files/appendix/AppendixK.pdf</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3"/>
          <p:cNvSpPr txBox="1">
            <a:spLocks noGrp="1"/>
          </p:cNvSpPr>
          <p:nvPr>
            <p:ph type="title"/>
          </p:nvPr>
        </p:nvSpPr>
        <p:spPr>
          <a:xfrm>
            <a:off x="259307" y="665473"/>
            <a:ext cx="8584442"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r>
              <a:rPr lang="es-MX" sz="3600" dirty="0">
                <a:latin typeface="Arial"/>
                <a:ea typeface="Arial"/>
                <a:cs typeface="Arial"/>
                <a:sym typeface="Arial"/>
              </a:rPr>
              <a:t>¿Cuáles superficies deben de limpiarse?</a:t>
            </a:r>
            <a:endParaRPr lang="es-MX" sz="3600" dirty="0"/>
          </a:p>
        </p:txBody>
      </p:sp>
      <p:sp>
        <p:nvSpPr>
          <p:cNvPr id="328" name="Google Shape;328;p43"/>
          <p:cNvSpPr txBox="1">
            <a:spLocks noGrp="1"/>
          </p:cNvSpPr>
          <p:nvPr>
            <p:ph type="body" idx="1"/>
          </p:nvPr>
        </p:nvSpPr>
        <p:spPr>
          <a:xfrm>
            <a:off x="728041" y="1991036"/>
            <a:ext cx="4120030" cy="38850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Juguetes</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•S</a:t>
            </a:r>
            <a:r>
              <a:rPr lang="es-MX" sz="2400" dirty="0"/>
              <a:t>abanas y cobijas</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Pisos</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Ropa (incluso sombreros)</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Cunas, catres, y colchonetas</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Equipo de juego</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Refrigeradores</a:t>
            </a:r>
          </a:p>
          <a:p>
            <a:pPr marL="228600" lvl="0" indent="0" algn="l" rtl="0">
              <a:lnSpc>
                <a:spcPct val="70000"/>
              </a:lnSpc>
              <a:spcBef>
                <a:spcPts val="1000"/>
              </a:spcBef>
              <a:spcAft>
                <a:spcPts val="0"/>
              </a:spcAft>
              <a:buNone/>
            </a:pPr>
            <a:endParaRPr lang="es-MX" sz="2590" dirty="0"/>
          </a:p>
        </p:txBody>
      </p:sp>
      <p:sp>
        <p:nvSpPr>
          <p:cNvPr id="329" name="Google Shape;329;p43"/>
          <p:cNvSpPr txBox="1"/>
          <p:nvPr/>
        </p:nvSpPr>
        <p:spPr>
          <a:xfrm>
            <a:off x="5099641" y="2349600"/>
            <a:ext cx="3515100" cy="1325562"/>
          </a:xfrm>
          <a:prstGeom prst="rect">
            <a:avLst/>
          </a:prstGeom>
          <a:solidFill>
            <a:srgbClr val="F7941E"/>
          </a:soli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MX" sz="2400" dirty="0">
                <a:solidFill>
                  <a:srgbClr val="FFFFFF"/>
                </a:solidFill>
                <a:latin typeface="Calibri"/>
                <a:ea typeface="Calibri"/>
                <a:cs typeface="Calibri"/>
                <a:sym typeface="Calibri"/>
              </a:rPr>
              <a:t>Siempre limpie con agua y jabón antes de aplicar un desinfectante</a:t>
            </a:r>
          </a:p>
          <a:p>
            <a:pPr marL="0" marR="0" lvl="0" indent="0" algn="l" rtl="0">
              <a:spcBef>
                <a:spcPts val="0"/>
              </a:spcBef>
              <a:spcAft>
                <a:spcPts val="0"/>
              </a:spcAft>
              <a:buNone/>
            </a:pPr>
            <a:endParaRPr lang="es-MX" sz="2400" dirty="0">
              <a:solidFill>
                <a:schemeClr val="lt1"/>
              </a:solidFill>
              <a:latin typeface="Calibri"/>
              <a:ea typeface="Calibri"/>
              <a:cs typeface="Calibri"/>
              <a:sym typeface="Calibri"/>
            </a:endParaRPr>
          </a:p>
        </p:txBody>
      </p:sp>
      <p:sp>
        <p:nvSpPr>
          <p:cNvPr id="330" name="Google Shape;330;p43"/>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additive="base">
                                        <p:cTn id="7" dur="500"/>
                                        <p:tgtEl>
                                          <p:spTgt spid="3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5"/>
          <p:cNvSpPr txBox="1">
            <a:spLocks noGrp="1"/>
          </p:cNvSpPr>
          <p:nvPr>
            <p:ph type="title"/>
          </p:nvPr>
        </p:nvSpPr>
        <p:spPr>
          <a:xfrm>
            <a:off x="482600" y="365126"/>
            <a:ext cx="82931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s-MX" sz="3959" dirty="0"/>
              <a:t/>
            </a:r>
            <a:br>
              <a:rPr lang="es-MX" sz="3959" dirty="0"/>
            </a:br>
            <a:r>
              <a:rPr lang="es-MX" sz="4000" dirty="0">
                <a:latin typeface="Arial"/>
                <a:ea typeface="Arial"/>
                <a:cs typeface="Arial"/>
                <a:sym typeface="Arial"/>
              </a:rPr>
              <a:t>Orientación basada en</a:t>
            </a:r>
            <a:r>
              <a:rPr lang="es-MX" sz="3959" dirty="0"/>
              <a:t/>
            </a:r>
            <a:br>
              <a:rPr lang="es-MX" sz="3959" dirty="0"/>
            </a:br>
            <a:endParaRPr lang="es-MX" sz="3959" dirty="0"/>
          </a:p>
        </p:txBody>
      </p:sp>
      <p:sp>
        <p:nvSpPr>
          <p:cNvPr id="109" name="Google Shape;109;p15"/>
          <p:cNvSpPr txBox="1">
            <a:spLocks noGrp="1"/>
          </p:cNvSpPr>
          <p:nvPr>
            <p:ph type="body" idx="1"/>
          </p:nvPr>
        </p:nvSpPr>
        <p:spPr>
          <a:xfrm>
            <a:off x="789500" y="1353651"/>
            <a:ext cx="7886700" cy="4765500"/>
          </a:xfrm>
          <a:prstGeom prst="rect">
            <a:avLst/>
          </a:prstGeom>
          <a:noFill/>
          <a:ln>
            <a:noFill/>
          </a:ln>
        </p:spPr>
        <p:txBody>
          <a:bodyPr spcFirstLastPara="1" wrap="square" lIns="91425" tIns="45700" rIns="91425" bIns="45700" anchor="t" anchorCtr="0">
            <a:noAutofit/>
          </a:bodyPr>
          <a:lstStyle/>
          <a:p>
            <a:pPr marL="228600" lvl="0" indent="-77470" algn="l" rtl="0">
              <a:lnSpc>
                <a:spcPct val="70000"/>
              </a:lnSpc>
              <a:spcBef>
                <a:spcPts val="0"/>
              </a:spcBef>
              <a:spcAft>
                <a:spcPts val="0"/>
              </a:spcAft>
              <a:buClr>
                <a:schemeClr val="dk1"/>
              </a:buClr>
              <a:buSzPts val="2380"/>
              <a:buNone/>
            </a:pPr>
            <a:endParaRPr lang="es-MX" sz="2380" dirty="0"/>
          </a:p>
          <a:p>
            <a:pPr marL="0" lvl="0" indent="0" algn="l" rtl="0">
              <a:spcBef>
                <a:spcPts val="1000"/>
              </a:spcBef>
              <a:spcAft>
                <a:spcPts val="0"/>
              </a:spcAft>
              <a:buClr>
                <a:schemeClr val="dk1"/>
              </a:buClr>
              <a:buSzPts val="1100"/>
              <a:buFont typeface="Arial"/>
              <a:buNone/>
            </a:pPr>
            <a:r>
              <a:rPr lang="es-MX" sz="2100" dirty="0" smtClean="0"/>
              <a:t>El Departamento de Salud Pública de California (CDPH), Departamento de Servicios Sociales de California (CDSS), Departamento de Relaciones Industriales de California (Cal OSHA) Covid-19 Guía Actualizada para Programas y Proveedoras de Cuidado Infantil. </a:t>
            </a:r>
            <a:r>
              <a:rPr lang="en-US" sz="2400" dirty="0" smtClean="0">
                <a:hlinkClick r:id="rId3"/>
              </a:rPr>
              <a:t>https</a:t>
            </a:r>
            <a:r>
              <a:rPr lang="en-US" sz="2400" dirty="0">
                <a:hlinkClick r:id="rId3"/>
              </a:rPr>
              <a:t>://files.covid19.ca.gov/pdf/guidance-childcare--</a:t>
            </a:r>
            <a:r>
              <a:rPr lang="en-US" sz="2400" dirty="0" smtClean="0">
                <a:hlinkClick r:id="rId3"/>
              </a:rPr>
              <a:t>en.pdf</a:t>
            </a:r>
            <a:endParaRPr lang="en-US" sz="2400" dirty="0" smtClean="0"/>
          </a:p>
          <a:p>
            <a:pPr marL="0" lvl="0" indent="0" algn="l" rtl="0">
              <a:spcBef>
                <a:spcPts val="1000"/>
              </a:spcBef>
              <a:spcAft>
                <a:spcPts val="0"/>
              </a:spcAft>
              <a:buClr>
                <a:schemeClr val="dk1"/>
              </a:buClr>
              <a:buSzPts val="1100"/>
              <a:buFont typeface="Arial"/>
              <a:buNone/>
            </a:pPr>
            <a:endParaRPr lang="es-MX" sz="2100" dirty="0" smtClean="0"/>
          </a:p>
          <a:p>
            <a:pPr marL="0" lvl="0" indent="0" algn="l" rtl="0">
              <a:spcBef>
                <a:spcPts val="1000"/>
              </a:spcBef>
              <a:spcAft>
                <a:spcPts val="0"/>
              </a:spcAft>
              <a:buClr>
                <a:schemeClr val="dk1"/>
              </a:buClr>
              <a:buSzPts val="1100"/>
              <a:buFont typeface="Arial"/>
              <a:buNone/>
            </a:pPr>
            <a:r>
              <a:rPr lang="es-MX" sz="2100" dirty="0" smtClean="0"/>
              <a:t>Guía Adicional por parte de Centros </a:t>
            </a:r>
            <a:r>
              <a:rPr lang="es-MX" sz="2100" dirty="0"/>
              <a:t>para el </a:t>
            </a:r>
            <a:r>
              <a:rPr lang="es-MX" sz="2100" dirty="0" smtClean="0"/>
              <a:t>Control y la Prevención de Enfermedades </a:t>
            </a:r>
            <a:r>
              <a:rPr lang="es-MX" sz="2100" dirty="0"/>
              <a:t>(CDC) para Programas de Cuidado Infantil que Permanecen Abiertos:</a:t>
            </a:r>
          </a:p>
          <a:p>
            <a:pPr marL="0" lvl="0" indent="0" algn="l" rtl="0">
              <a:spcBef>
                <a:spcPts val="1000"/>
              </a:spcBef>
              <a:spcAft>
                <a:spcPts val="0"/>
              </a:spcAft>
              <a:buClr>
                <a:schemeClr val="dk1"/>
              </a:buClr>
              <a:buSzPts val="1100"/>
              <a:buFont typeface="Arial"/>
              <a:buNone/>
            </a:pPr>
            <a:r>
              <a:rPr lang="es-MX" sz="2100" dirty="0"/>
              <a:t> </a:t>
            </a:r>
            <a:r>
              <a:rPr lang="es-MX" sz="2100" u="sng" dirty="0">
                <a:solidFill>
                  <a:schemeClr val="hlink"/>
                </a:solidFill>
                <a:hlinkClick r:id="rId4"/>
              </a:rPr>
              <a:t>https://www.cdc.gov/coronavirus/2019-ncov/community/schools-childcare/guidance-for-childcare.html </a:t>
            </a:r>
            <a:endParaRPr lang="es-MX" sz="2100" u="sng" dirty="0">
              <a:solidFill>
                <a:schemeClr val="hlink"/>
              </a:solidFill>
            </a:endParaRPr>
          </a:p>
          <a:p>
            <a:pPr marL="0" lvl="0" indent="0" algn="l" rtl="0">
              <a:lnSpc>
                <a:spcPct val="70000"/>
              </a:lnSpc>
              <a:spcBef>
                <a:spcPts val="1000"/>
              </a:spcBef>
              <a:spcAft>
                <a:spcPts val="0"/>
              </a:spcAft>
              <a:buClr>
                <a:schemeClr val="dk1"/>
              </a:buClr>
              <a:buSzPts val="2380"/>
              <a:buNone/>
            </a:pPr>
            <a:endParaRPr lang="es-MX" sz="2380" dirty="0"/>
          </a:p>
          <a:p>
            <a:pPr marL="0" lvl="0" indent="0" algn="l" rtl="0">
              <a:lnSpc>
                <a:spcPct val="70000"/>
              </a:lnSpc>
              <a:spcBef>
                <a:spcPts val="1000"/>
              </a:spcBef>
              <a:spcAft>
                <a:spcPts val="0"/>
              </a:spcAft>
              <a:buClr>
                <a:schemeClr val="dk1"/>
              </a:buClr>
              <a:buSzPts val="2380"/>
              <a:buNone/>
            </a:pPr>
            <a:r>
              <a:rPr lang="es-MX" sz="2380" dirty="0"/>
              <a:t>  </a:t>
            </a:r>
          </a:p>
          <a:p>
            <a:pPr marL="228600" lvl="0" indent="-77470" algn="l" rtl="0">
              <a:lnSpc>
                <a:spcPct val="70000"/>
              </a:lnSpc>
              <a:spcBef>
                <a:spcPts val="1000"/>
              </a:spcBef>
              <a:spcAft>
                <a:spcPts val="0"/>
              </a:spcAft>
              <a:buClr>
                <a:schemeClr val="dk1"/>
              </a:buClr>
              <a:buSzPts val="2380"/>
              <a:buNone/>
            </a:pPr>
            <a:endParaRPr lang="es-MX" sz="238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4"/>
          <p:cNvSpPr txBox="1">
            <a:spLocks noGrp="1"/>
          </p:cNvSpPr>
          <p:nvPr>
            <p:ph type="title"/>
          </p:nvPr>
        </p:nvSpPr>
        <p:spPr>
          <a:xfrm>
            <a:off x="503292" y="411982"/>
            <a:ext cx="7876433" cy="115013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509"/>
              <a:buFont typeface="Calibri"/>
              <a:buNone/>
            </a:pPr>
            <a:r>
              <a:rPr lang="es-MX" sz="4000" dirty="0"/>
              <a:t>Use productos más sanos para la gente y el medio ambiente</a:t>
            </a:r>
          </a:p>
        </p:txBody>
      </p:sp>
      <p:sp>
        <p:nvSpPr>
          <p:cNvPr id="337" name="Google Shape;337;p44"/>
          <p:cNvSpPr txBox="1">
            <a:spLocks noGrp="1"/>
          </p:cNvSpPr>
          <p:nvPr>
            <p:ph type="body" idx="1"/>
          </p:nvPr>
        </p:nvSpPr>
        <p:spPr>
          <a:xfrm>
            <a:off x="440896" y="1911771"/>
            <a:ext cx="8001224" cy="3876996"/>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dirty="0"/>
              <a:t>Sin fragancias</a:t>
            </a:r>
          </a:p>
          <a:p>
            <a:pPr marL="228600" lvl="0" indent="-228600" algn="l" rtl="0">
              <a:lnSpc>
                <a:spcPct val="90000"/>
              </a:lnSpc>
              <a:spcBef>
                <a:spcPts val="0"/>
              </a:spcBef>
              <a:spcAft>
                <a:spcPts val="0"/>
              </a:spcAft>
              <a:buClr>
                <a:schemeClr val="dk1"/>
              </a:buClr>
              <a:buSzPts val="2800"/>
              <a:buChar char="•"/>
            </a:pPr>
            <a:r>
              <a:rPr lang="es-MX" dirty="0"/>
              <a:t>Sin colorantes</a:t>
            </a:r>
          </a:p>
          <a:p>
            <a:pPr marL="228600" lvl="0" indent="-228600" algn="l" rtl="0">
              <a:lnSpc>
                <a:spcPct val="90000"/>
              </a:lnSpc>
              <a:spcBef>
                <a:spcPts val="1000"/>
              </a:spcBef>
              <a:spcAft>
                <a:spcPts val="0"/>
              </a:spcAft>
              <a:buClr>
                <a:schemeClr val="dk1"/>
              </a:buClr>
              <a:buSzPts val="2800"/>
              <a:buChar char="•"/>
            </a:pPr>
            <a:r>
              <a:rPr lang="es-MX" dirty="0"/>
              <a:t>No antibacteriano</a:t>
            </a:r>
          </a:p>
          <a:p>
            <a:pPr marL="228600" lvl="0" indent="-228600" algn="l" rtl="0">
              <a:lnSpc>
                <a:spcPct val="90000"/>
              </a:lnSpc>
              <a:spcBef>
                <a:spcPts val="1000"/>
              </a:spcBef>
              <a:spcAft>
                <a:spcPts val="0"/>
              </a:spcAft>
              <a:buClr>
                <a:schemeClr val="dk1"/>
              </a:buClr>
              <a:buSzPts val="2800"/>
              <a:buChar char="•"/>
            </a:pPr>
            <a:r>
              <a:rPr lang="es-MX" dirty="0"/>
              <a:t>No aerosoles (propulsores)</a:t>
            </a:r>
          </a:p>
          <a:p>
            <a:pPr marL="228600" lvl="0" indent="-228600" algn="l" rtl="0">
              <a:lnSpc>
                <a:spcPct val="90000"/>
              </a:lnSpc>
              <a:spcBef>
                <a:spcPts val="1000"/>
              </a:spcBef>
              <a:spcAft>
                <a:spcPts val="0"/>
              </a:spcAft>
              <a:buClr>
                <a:schemeClr val="dk1"/>
              </a:buClr>
              <a:buSzPts val="2800"/>
              <a:buChar char="•"/>
            </a:pPr>
            <a:r>
              <a:rPr lang="es-MX" dirty="0"/>
              <a:t>Busque la certificación de terceros para escoger productos menos tóxicos</a:t>
            </a:r>
          </a:p>
          <a:p>
            <a:pPr marL="228600" lvl="0" indent="-50800" algn="l" rtl="0">
              <a:lnSpc>
                <a:spcPct val="90000"/>
              </a:lnSpc>
              <a:spcBef>
                <a:spcPts val="1000"/>
              </a:spcBef>
              <a:spcAft>
                <a:spcPts val="0"/>
              </a:spcAft>
              <a:buClr>
                <a:schemeClr val="dk1"/>
              </a:buClr>
              <a:buSzPts val="2800"/>
              <a:buNone/>
            </a:pPr>
            <a:endParaRPr lang="es-MX" dirty="0"/>
          </a:p>
          <a:p>
            <a:pPr marL="0" lvl="0" indent="0" algn="l" rtl="0">
              <a:lnSpc>
                <a:spcPct val="90000"/>
              </a:lnSpc>
              <a:spcBef>
                <a:spcPts val="1000"/>
              </a:spcBef>
              <a:spcAft>
                <a:spcPts val="0"/>
              </a:spcAft>
              <a:buClr>
                <a:schemeClr val="dk1"/>
              </a:buClr>
              <a:buSzPts val="2800"/>
              <a:buNone/>
            </a:pPr>
            <a:endParaRPr lang="es-MX" dirty="0"/>
          </a:p>
          <a:p>
            <a:pPr marL="0" lvl="0" indent="0" algn="l" rtl="0">
              <a:lnSpc>
                <a:spcPct val="90000"/>
              </a:lnSpc>
              <a:spcBef>
                <a:spcPts val="1000"/>
              </a:spcBef>
              <a:spcAft>
                <a:spcPts val="0"/>
              </a:spcAft>
              <a:buClr>
                <a:schemeClr val="dk1"/>
              </a:buClr>
              <a:buSzPts val="2800"/>
              <a:buNone/>
            </a:pPr>
            <a:endParaRPr lang="es-MX" dirty="0"/>
          </a:p>
        </p:txBody>
      </p:sp>
      <p:pic>
        <p:nvPicPr>
          <p:cNvPr id="338" name="Google Shape;338;p44" descr="Image result for green seal"/>
          <p:cNvPicPr preferRelativeResize="0"/>
          <p:nvPr/>
        </p:nvPicPr>
        <p:blipFill rotWithShape="1">
          <a:blip r:embed="rId3">
            <a:alphaModFix/>
          </a:blip>
          <a:srcRect/>
          <a:stretch/>
        </p:blipFill>
        <p:spPr>
          <a:xfrm>
            <a:off x="5969210" y="1644383"/>
            <a:ext cx="1346124" cy="1181996"/>
          </a:xfrm>
          <a:prstGeom prst="rect">
            <a:avLst/>
          </a:prstGeom>
          <a:noFill/>
          <a:ln>
            <a:noFill/>
          </a:ln>
        </p:spPr>
      </p:pic>
      <p:pic>
        <p:nvPicPr>
          <p:cNvPr id="339" name="Google Shape;339;p44" descr="Image result for saferchoice"/>
          <p:cNvPicPr preferRelativeResize="0"/>
          <p:nvPr/>
        </p:nvPicPr>
        <p:blipFill rotWithShape="1">
          <a:blip r:embed="rId4">
            <a:alphaModFix/>
          </a:blip>
          <a:srcRect l="20040" r="17388"/>
          <a:stretch/>
        </p:blipFill>
        <p:spPr>
          <a:xfrm>
            <a:off x="4786419" y="1627105"/>
            <a:ext cx="1081301" cy="1760843"/>
          </a:xfrm>
          <a:prstGeom prst="rect">
            <a:avLst/>
          </a:prstGeom>
          <a:noFill/>
          <a:ln>
            <a:noFill/>
          </a:ln>
        </p:spPr>
      </p:pic>
      <p:pic>
        <p:nvPicPr>
          <p:cNvPr id="340" name="Google Shape;340;p44" descr="ECOLOGO-Marks-for-Landing-Pages-WP_RGB"/>
          <p:cNvPicPr preferRelativeResize="0"/>
          <p:nvPr/>
        </p:nvPicPr>
        <p:blipFill rotWithShape="1">
          <a:blip r:embed="rId5">
            <a:alphaModFix/>
          </a:blip>
          <a:srcRect r="66374"/>
          <a:stretch/>
        </p:blipFill>
        <p:spPr>
          <a:xfrm>
            <a:off x="7421836" y="2014037"/>
            <a:ext cx="1141781" cy="1545753"/>
          </a:xfrm>
          <a:prstGeom prst="rect">
            <a:avLst/>
          </a:prstGeom>
          <a:noFill/>
          <a:ln>
            <a:noFill/>
          </a:ln>
        </p:spPr>
      </p:pic>
      <p:sp>
        <p:nvSpPr>
          <p:cNvPr id="341" name="Google Shape;341;p44"/>
          <p:cNvSpPr txBox="1"/>
          <p:nvPr/>
        </p:nvSpPr>
        <p:spPr>
          <a:xfrm>
            <a:off x="944864" y="1716838"/>
            <a:ext cx="7084430" cy="3876996"/>
          </a:xfrm>
          <a:prstGeom prst="rect">
            <a:avLst/>
          </a:prstGeom>
          <a:solidFill>
            <a:srgbClr val="F7941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2800" dirty="0">
                <a:solidFill>
                  <a:schemeClr val="lt1"/>
                </a:solidFill>
                <a:latin typeface="Calibri"/>
                <a:ea typeface="Calibri"/>
                <a:cs typeface="Calibri"/>
                <a:sym typeface="Calibri"/>
              </a:rPr>
              <a:t>*Recuerde, los niños son más vulnerables a la exposición de químicos y vapores porque están creciendo y desarrollando. A sus pequeños cuerpos les cuesta más para romper toxinas, y respiran el doble de su peso corporal comparado a los adultos. Su piel es más suave y absorbente. Tienen vías respiratorias más pequeñas y pasan más tiempo en el piso donde se colectan más residuos químicos.</a:t>
            </a:r>
          </a:p>
        </p:txBody>
      </p:sp>
      <p:sp>
        <p:nvSpPr>
          <p:cNvPr id="342" name="Google Shape;342;p44"/>
          <p:cNvSpPr/>
          <p:nvPr/>
        </p:nvSpPr>
        <p:spPr>
          <a:xfrm>
            <a:off x="0" y="0"/>
            <a:ext cx="8974159"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1"/>
                                        </p:tgtEl>
                                        <p:attrNameLst>
                                          <p:attrName>style.visibility</p:attrName>
                                        </p:attrNameLst>
                                      </p:cBhvr>
                                      <p:to>
                                        <p:strVal val="visible"/>
                                      </p:to>
                                    </p:set>
                                    <p:anim calcmode="lin" valueType="num">
                                      <p:cBhvr additive="base">
                                        <p:cTn id="7" dur="500"/>
                                        <p:tgtEl>
                                          <p:spTgt spid="3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9" name="Google Shape;349;p45"/>
          <p:cNvPicPr preferRelativeResize="0"/>
          <p:nvPr/>
        </p:nvPicPr>
        <p:blipFill>
          <a:blip r:embed="rId3">
            <a:alphaModFix/>
          </a:blip>
          <a:stretch>
            <a:fillRect/>
          </a:stretch>
        </p:blipFill>
        <p:spPr>
          <a:xfrm>
            <a:off x="2269550" y="129875"/>
            <a:ext cx="4959350" cy="58838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6"/>
          <p:cNvSpPr txBox="1">
            <a:spLocks noGrp="1"/>
          </p:cNvSpPr>
          <p:nvPr>
            <p:ph type="title"/>
          </p:nvPr>
        </p:nvSpPr>
        <p:spPr>
          <a:xfrm>
            <a:off x="595350" y="500973"/>
            <a:ext cx="79533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600"/>
              <a:buFont typeface="Calibri"/>
              <a:buNone/>
            </a:pPr>
            <a:endParaRPr lang="es-MX" sz="3600" dirty="0">
              <a:latin typeface="Arial"/>
              <a:ea typeface="Arial"/>
              <a:cs typeface="Arial"/>
              <a:sym typeface="Arial"/>
            </a:endParaRPr>
          </a:p>
          <a:p>
            <a:pPr marL="0" lvl="0" indent="0" algn="ctr" rtl="0">
              <a:lnSpc>
                <a:spcPct val="90000"/>
              </a:lnSpc>
              <a:spcBef>
                <a:spcPts val="0"/>
              </a:spcBef>
              <a:spcAft>
                <a:spcPts val="0"/>
              </a:spcAft>
              <a:buClr>
                <a:schemeClr val="dk1"/>
              </a:buClr>
              <a:buSzPts val="3600"/>
              <a:buFont typeface="Calibri"/>
              <a:buNone/>
            </a:pPr>
            <a:r>
              <a:rPr lang="es-MX" sz="4000" dirty="0">
                <a:latin typeface="Arial"/>
                <a:ea typeface="Arial"/>
                <a:cs typeface="Arial"/>
                <a:sym typeface="Arial"/>
              </a:rPr>
              <a:t>¿Cuáles superficies deben ser desinfectadas?</a:t>
            </a:r>
            <a:r>
              <a:rPr lang="es-MX" sz="3600" dirty="0"/>
              <a:t/>
            </a:r>
            <a:br>
              <a:rPr lang="es-MX" sz="3600" dirty="0"/>
            </a:br>
            <a:endParaRPr lang="es-MX" dirty="0"/>
          </a:p>
        </p:txBody>
      </p:sp>
      <p:sp>
        <p:nvSpPr>
          <p:cNvPr id="356" name="Google Shape;356;p46"/>
          <p:cNvSpPr txBox="1">
            <a:spLocks noGrp="1"/>
          </p:cNvSpPr>
          <p:nvPr>
            <p:ph type="body" idx="1"/>
          </p:nvPr>
        </p:nvSpPr>
        <p:spPr>
          <a:xfrm>
            <a:off x="691250" y="1500999"/>
            <a:ext cx="7886700" cy="53571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endParaRPr lang="es-MX" sz="2200"/>
          </a:p>
          <a:p>
            <a:pPr marL="228600" lvl="0" indent="0" algn="l" rtl="0">
              <a:lnSpc>
                <a:spcPct val="70000"/>
              </a:lnSpc>
              <a:spcBef>
                <a:spcPts val="1000"/>
              </a:spcBef>
              <a:spcAft>
                <a:spcPts val="0"/>
              </a:spcAft>
              <a:buNone/>
            </a:pPr>
            <a:endParaRPr lang="es-MX" sz="2405"/>
          </a:p>
          <a:p>
            <a:pPr marL="228600" lvl="0" indent="-64135" algn="l" rtl="0">
              <a:lnSpc>
                <a:spcPct val="70000"/>
              </a:lnSpc>
              <a:spcBef>
                <a:spcPts val="1000"/>
              </a:spcBef>
              <a:spcAft>
                <a:spcPts val="0"/>
              </a:spcAft>
              <a:buClr>
                <a:schemeClr val="dk1"/>
              </a:buClr>
              <a:buSzPts val="2590"/>
              <a:buFont typeface="Noto Sans Symbols"/>
              <a:buNone/>
            </a:pPr>
            <a:endParaRPr lang="es-MX" sz="2590"/>
          </a:p>
        </p:txBody>
      </p:sp>
      <p:sp>
        <p:nvSpPr>
          <p:cNvPr id="357" name="Google Shape;357;p46"/>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pic>
        <p:nvPicPr>
          <p:cNvPr id="358" name="Google Shape;358;p46"/>
          <p:cNvPicPr preferRelativeResize="0"/>
          <p:nvPr/>
        </p:nvPicPr>
        <p:blipFill>
          <a:blip r:embed="rId3">
            <a:alphaModFix/>
          </a:blip>
          <a:stretch>
            <a:fillRect/>
          </a:stretch>
        </p:blipFill>
        <p:spPr>
          <a:xfrm>
            <a:off x="691250" y="1667824"/>
            <a:ext cx="7953375" cy="43434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628650" y="586682"/>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¿Qué productos debo usar para </a:t>
            </a:r>
            <a:r>
              <a:rPr lang="es-MX" sz="4000" dirty="0" err="1">
                <a:latin typeface="Arial"/>
                <a:ea typeface="Arial"/>
                <a:cs typeface="Arial"/>
                <a:sym typeface="Arial"/>
              </a:rPr>
              <a:t>sanitizar</a:t>
            </a:r>
            <a:r>
              <a:rPr lang="es-MX" sz="4000" dirty="0">
                <a:latin typeface="Arial"/>
                <a:ea typeface="Arial"/>
                <a:cs typeface="Arial"/>
                <a:sym typeface="Arial"/>
              </a:rPr>
              <a:t> y desinfectar?</a:t>
            </a:r>
            <a:endParaRPr lang="es-MX" sz="4000" dirty="0"/>
          </a:p>
        </p:txBody>
      </p:sp>
      <p:sp>
        <p:nvSpPr>
          <p:cNvPr id="365" name="Google Shape;365;p47"/>
          <p:cNvSpPr txBox="1">
            <a:spLocks noGrp="1"/>
          </p:cNvSpPr>
          <p:nvPr>
            <p:ph type="body" idx="1"/>
          </p:nvPr>
        </p:nvSpPr>
        <p:spPr>
          <a:xfrm>
            <a:off x="459684" y="1912245"/>
            <a:ext cx="8055666" cy="2932045"/>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600" dirty="0">
                <a:latin typeface="Arial"/>
                <a:ea typeface="Arial"/>
                <a:cs typeface="Arial"/>
                <a:sym typeface="Arial"/>
              </a:rPr>
              <a:t>•</a:t>
            </a:r>
            <a:r>
              <a:rPr lang="es-MX" sz="2600" dirty="0"/>
              <a:t>Los productos antimicrobianos registrados por la Agencia de Protección Ambiental (EPA)</a:t>
            </a:r>
          </a:p>
          <a:p>
            <a:pPr marL="0" lvl="0" indent="0" algn="l" rtl="0">
              <a:spcBef>
                <a:spcPts val="1000"/>
              </a:spcBef>
              <a:spcAft>
                <a:spcPts val="0"/>
              </a:spcAft>
              <a:buClr>
                <a:schemeClr val="dk1"/>
              </a:buClr>
              <a:buSzPts val="1100"/>
              <a:buFont typeface="Arial"/>
              <a:buNone/>
            </a:pPr>
            <a:r>
              <a:rPr lang="es-MX" sz="2600" dirty="0">
                <a:latin typeface="Arial"/>
                <a:ea typeface="Arial"/>
                <a:cs typeface="Arial"/>
                <a:sym typeface="Arial"/>
              </a:rPr>
              <a:t>•</a:t>
            </a:r>
            <a:r>
              <a:rPr lang="es-MX" sz="2600" dirty="0"/>
              <a:t>Revise la etiqueta del producto para ver si hay un número de registro de la EPA</a:t>
            </a:r>
          </a:p>
          <a:p>
            <a:pPr marL="0" lvl="0" indent="0" algn="l" rtl="0">
              <a:lnSpc>
                <a:spcPct val="90000"/>
              </a:lnSpc>
              <a:spcBef>
                <a:spcPts val="1000"/>
              </a:spcBef>
              <a:spcAft>
                <a:spcPts val="0"/>
              </a:spcAft>
              <a:buClr>
                <a:schemeClr val="dk1"/>
              </a:buClr>
              <a:buSzPts val="2800"/>
              <a:buNone/>
            </a:pPr>
            <a:endParaRPr lang="es-MX" sz="2600" dirty="0"/>
          </a:p>
          <a:p>
            <a:pPr marL="228600" lvl="0" indent="-50800" algn="l" rtl="0">
              <a:lnSpc>
                <a:spcPct val="90000"/>
              </a:lnSpc>
              <a:spcBef>
                <a:spcPts val="1000"/>
              </a:spcBef>
              <a:spcAft>
                <a:spcPts val="0"/>
              </a:spcAft>
              <a:buClr>
                <a:schemeClr val="dk1"/>
              </a:buClr>
              <a:buSzPts val="2800"/>
              <a:buNone/>
            </a:pPr>
            <a:endParaRPr lang="es-MX" dirty="0"/>
          </a:p>
        </p:txBody>
      </p:sp>
      <p:pic>
        <p:nvPicPr>
          <p:cNvPr id="366" name="Google Shape;366;p47"/>
          <p:cNvPicPr preferRelativeResize="0"/>
          <p:nvPr/>
        </p:nvPicPr>
        <p:blipFill rotWithShape="1">
          <a:blip r:embed="rId3">
            <a:alphaModFix/>
          </a:blip>
          <a:srcRect l="34721" t="36345" r="-2622"/>
          <a:stretch/>
        </p:blipFill>
        <p:spPr>
          <a:xfrm>
            <a:off x="2374159" y="3981046"/>
            <a:ext cx="4226715" cy="1726487"/>
          </a:xfrm>
          <a:prstGeom prst="rect">
            <a:avLst/>
          </a:prstGeom>
          <a:solidFill>
            <a:srgbClr val="8DC67D"/>
          </a:solidFill>
          <a:ln w="9525" cap="flat" cmpd="sng">
            <a:solidFill>
              <a:schemeClr val="accent2"/>
            </a:solidFill>
            <a:prstDash val="solid"/>
            <a:round/>
            <a:headEnd type="none" w="sm" len="sm"/>
            <a:tailEnd type="none" w="sm" len="sm"/>
          </a:ln>
        </p:spPr>
      </p:pic>
      <p:sp>
        <p:nvSpPr>
          <p:cNvPr id="367" name="Google Shape;367;p47"/>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8"/>
          <p:cNvSpPr txBox="1">
            <a:spLocks noGrp="1"/>
          </p:cNvSpPr>
          <p:nvPr>
            <p:ph type="title"/>
          </p:nvPr>
        </p:nvSpPr>
        <p:spPr>
          <a:xfrm>
            <a:off x="628650" y="501901"/>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smtClean="0">
                <a:latin typeface="Arial"/>
                <a:ea typeface="Arial"/>
                <a:cs typeface="Arial"/>
                <a:sym typeface="Arial"/>
              </a:rPr>
              <a:t>La </a:t>
            </a:r>
            <a:r>
              <a:rPr lang="es-MX" sz="4000" dirty="0">
                <a:latin typeface="Arial"/>
                <a:ea typeface="Arial"/>
                <a:cs typeface="Arial"/>
                <a:sym typeface="Arial"/>
              </a:rPr>
              <a:t>Etiqueta es la Ley</a:t>
            </a:r>
            <a:endParaRPr lang="es-MX" sz="4000" dirty="0"/>
          </a:p>
        </p:txBody>
      </p:sp>
      <p:sp>
        <p:nvSpPr>
          <p:cNvPr id="374" name="Google Shape;374;p48"/>
          <p:cNvSpPr txBox="1">
            <a:spLocks noGrp="1"/>
          </p:cNvSpPr>
          <p:nvPr>
            <p:ph type="body" idx="1"/>
          </p:nvPr>
        </p:nvSpPr>
        <p:spPr>
          <a:xfrm>
            <a:off x="529875" y="1827601"/>
            <a:ext cx="6371400" cy="39405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600" dirty="0"/>
              <a:t>Siga siempre las instrucciones de la etiqueta para la desinfección.</a:t>
            </a:r>
          </a:p>
          <a:p>
            <a:pPr marL="0" lvl="0" indent="0" algn="l" rtl="0">
              <a:spcBef>
                <a:spcPts val="1000"/>
              </a:spcBef>
              <a:spcAft>
                <a:spcPts val="0"/>
              </a:spcAft>
              <a:buClr>
                <a:schemeClr val="dk1"/>
              </a:buClr>
              <a:buSzPts val="1100"/>
              <a:buFont typeface="Arial"/>
              <a:buNone/>
            </a:pPr>
            <a:r>
              <a:rPr lang="es-MX" sz="2600" dirty="0"/>
              <a:t>¿Necesita mezclar el producto con agua?</a:t>
            </a:r>
          </a:p>
          <a:p>
            <a:pPr marL="0" lvl="0" indent="0" algn="l" rtl="0">
              <a:spcBef>
                <a:spcPts val="1000"/>
              </a:spcBef>
              <a:spcAft>
                <a:spcPts val="0"/>
              </a:spcAft>
              <a:buClr>
                <a:schemeClr val="dk1"/>
              </a:buClr>
              <a:buSzPts val="1100"/>
              <a:buFont typeface="Arial"/>
              <a:buNone/>
            </a:pPr>
            <a:r>
              <a:rPr lang="es-MX" sz="2600" dirty="0"/>
              <a:t>¿Cuánto tiempo debe estar el producto en la superficie? (tiempo de permanencia)</a:t>
            </a:r>
          </a:p>
          <a:p>
            <a:pPr marL="0" lvl="0" indent="0" algn="l" rtl="0">
              <a:spcBef>
                <a:spcPts val="1000"/>
              </a:spcBef>
              <a:spcAft>
                <a:spcPts val="0"/>
              </a:spcAft>
              <a:buClr>
                <a:schemeClr val="dk1"/>
              </a:buClr>
              <a:buSzPts val="1100"/>
              <a:buFont typeface="Arial"/>
              <a:buNone/>
            </a:pPr>
            <a:r>
              <a:rPr lang="es-MX" sz="2600" dirty="0"/>
              <a:t>¿Está bien usar el producto en superficies de alimentos?</a:t>
            </a:r>
          </a:p>
          <a:p>
            <a:pPr marL="0" lvl="0" indent="0" algn="l" rtl="0">
              <a:spcBef>
                <a:spcPts val="1000"/>
              </a:spcBef>
              <a:spcAft>
                <a:spcPts val="0"/>
              </a:spcAft>
              <a:buClr>
                <a:schemeClr val="dk1"/>
              </a:buClr>
              <a:buSzPts val="1100"/>
              <a:buFont typeface="Arial"/>
              <a:buNone/>
            </a:pPr>
            <a:r>
              <a:rPr lang="es-MX" sz="2600" dirty="0"/>
              <a:t>¿Necesitas enjuagar el producto?</a:t>
            </a:r>
          </a:p>
          <a:p>
            <a:pPr marL="228600" lvl="0" indent="0" algn="l" rtl="0">
              <a:lnSpc>
                <a:spcPct val="80000"/>
              </a:lnSpc>
              <a:spcBef>
                <a:spcPts val="1000"/>
              </a:spcBef>
              <a:spcAft>
                <a:spcPts val="0"/>
              </a:spcAft>
              <a:buNone/>
            </a:pPr>
            <a:endParaRPr lang="es-MX" sz="2590" dirty="0"/>
          </a:p>
          <a:p>
            <a:pPr marL="0" lvl="0" indent="0" algn="l" rtl="0">
              <a:lnSpc>
                <a:spcPct val="80000"/>
              </a:lnSpc>
              <a:spcBef>
                <a:spcPts val="1000"/>
              </a:spcBef>
              <a:spcAft>
                <a:spcPts val="0"/>
              </a:spcAft>
              <a:buClr>
                <a:schemeClr val="dk1"/>
              </a:buClr>
              <a:buSzPts val="2590"/>
              <a:buNone/>
            </a:pPr>
            <a:endParaRPr lang="es-MX" sz="2590" dirty="0"/>
          </a:p>
        </p:txBody>
      </p:sp>
      <p:sp>
        <p:nvSpPr>
          <p:cNvPr id="375" name="Google Shape;375;p48"/>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pic>
        <p:nvPicPr>
          <p:cNvPr id="376" name="Google Shape;376;p48"/>
          <p:cNvPicPr preferRelativeResize="0"/>
          <p:nvPr/>
        </p:nvPicPr>
        <p:blipFill>
          <a:blip r:embed="rId3">
            <a:alphaModFix/>
          </a:blip>
          <a:stretch>
            <a:fillRect/>
          </a:stretch>
        </p:blipFill>
        <p:spPr>
          <a:xfrm>
            <a:off x="6771400" y="3694476"/>
            <a:ext cx="1947450" cy="1719944"/>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382" name="Google Shape;382;p49"/>
          <p:cNvPicPr preferRelativeResize="0"/>
          <p:nvPr/>
        </p:nvPicPr>
        <p:blipFill rotWithShape="1">
          <a:blip r:embed="rId3">
            <a:alphaModFix/>
          </a:blip>
          <a:srcRect/>
          <a:stretch/>
        </p:blipFill>
        <p:spPr>
          <a:xfrm>
            <a:off x="0" y="2026001"/>
            <a:ext cx="8751201" cy="2805996"/>
          </a:xfrm>
          <a:prstGeom prst="rect">
            <a:avLst/>
          </a:prstGeom>
          <a:noFill/>
          <a:ln>
            <a:noFill/>
          </a:ln>
        </p:spPr>
      </p:pic>
      <p:pic>
        <p:nvPicPr>
          <p:cNvPr id="383" name="Google Shape;383;p49" descr="CCHP_Prevention_PPTfooter_Mod3.png"/>
          <p:cNvPicPr preferRelativeResize="0"/>
          <p:nvPr/>
        </p:nvPicPr>
        <p:blipFill rotWithShape="1">
          <a:blip r:embed="rId4">
            <a:alphaModFix/>
          </a:blip>
          <a:srcRect t="-1" r="8867" b="-3847"/>
          <a:stretch/>
        </p:blipFill>
        <p:spPr>
          <a:xfrm>
            <a:off x="628650" y="6008915"/>
            <a:ext cx="8175716" cy="712562"/>
          </a:xfrm>
          <a:prstGeom prst="rect">
            <a:avLst/>
          </a:prstGeom>
          <a:noFill/>
          <a:ln>
            <a:noFill/>
          </a:ln>
        </p:spPr>
      </p:pic>
      <p:sp>
        <p:nvSpPr>
          <p:cNvPr id="384" name="Google Shape;384;p49"/>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cxnSp>
        <p:nvCxnSpPr>
          <p:cNvPr id="3" name="Straight Arrow Connector 2">
            <a:extLst>
              <a:ext uri="{FF2B5EF4-FFF2-40B4-BE49-F238E27FC236}">
                <a16:creationId xmlns:a16="http://schemas.microsoft.com/office/drawing/2014/main" id="{8FF8C321-4B56-4EE4-94D1-20B44651F558}"/>
              </a:ext>
            </a:extLst>
          </p:cNvPr>
          <p:cNvCxnSpPr/>
          <p:nvPr/>
        </p:nvCxnSpPr>
        <p:spPr>
          <a:xfrm flipH="1">
            <a:off x="928048" y="1692322"/>
            <a:ext cx="696036" cy="914400"/>
          </a:xfrm>
          <a:prstGeom prst="straightConnector1">
            <a:avLst/>
          </a:prstGeom>
          <a:ln w="76200">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5" name="Straight Arrow Connector 4">
            <a:extLst>
              <a:ext uri="{FF2B5EF4-FFF2-40B4-BE49-F238E27FC236}">
                <a16:creationId xmlns:a16="http://schemas.microsoft.com/office/drawing/2014/main" id="{5E7AD53C-F09B-4051-B674-A9DB35CBF1B6}"/>
              </a:ext>
            </a:extLst>
          </p:cNvPr>
          <p:cNvCxnSpPr>
            <a:cxnSpLocks/>
          </p:cNvCxnSpPr>
          <p:nvPr/>
        </p:nvCxnSpPr>
        <p:spPr>
          <a:xfrm flipH="1">
            <a:off x="1555846" y="1487606"/>
            <a:ext cx="1351128" cy="13989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4A60B074-9CC3-4974-A4E9-CECFA7B5360F}"/>
              </a:ext>
            </a:extLst>
          </p:cNvPr>
          <p:cNvCxnSpPr>
            <a:cxnSpLocks/>
          </p:cNvCxnSpPr>
          <p:nvPr/>
        </p:nvCxnSpPr>
        <p:spPr>
          <a:xfrm flipH="1" flipV="1">
            <a:off x="1016759" y="3336186"/>
            <a:ext cx="532262" cy="194139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11148D1-E850-4E6B-82A4-B778CA3D62E4}"/>
              </a:ext>
            </a:extLst>
          </p:cNvPr>
          <p:cNvSpPr txBox="1"/>
          <p:nvPr/>
        </p:nvSpPr>
        <p:spPr>
          <a:xfrm>
            <a:off x="1276066" y="996287"/>
            <a:ext cx="948519" cy="523220"/>
          </a:xfrm>
          <a:prstGeom prst="rect">
            <a:avLst/>
          </a:prstGeom>
          <a:noFill/>
        </p:spPr>
        <p:txBody>
          <a:bodyPr wrap="square" rtlCol="0">
            <a:spAutoFit/>
          </a:bodyPr>
          <a:lstStyle/>
          <a:p>
            <a:r>
              <a:rPr lang="es-MX" b="1"/>
              <a:t>Para limpiar</a:t>
            </a:r>
          </a:p>
        </p:txBody>
      </p:sp>
      <p:sp>
        <p:nvSpPr>
          <p:cNvPr id="10" name="TextBox 9">
            <a:extLst>
              <a:ext uri="{FF2B5EF4-FFF2-40B4-BE49-F238E27FC236}">
                <a16:creationId xmlns:a16="http://schemas.microsoft.com/office/drawing/2014/main" id="{0D2A0C26-8C16-43DC-965B-EDF4052F8C0C}"/>
              </a:ext>
            </a:extLst>
          </p:cNvPr>
          <p:cNvSpPr txBox="1"/>
          <p:nvPr/>
        </p:nvSpPr>
        <p:spPr>
          <a:xfrm>
            <a:off x="2906973" y="996287"/>
            <a:ext cx="1091821" cy="523220"/>
          </a:xfrm>
          <a:prstGeom prst="rect">
            <a:avLst/>
          </a:prstGeom>
          <a:noFill/>
        </p:spPr>
        <p:txBody>
          <a:bodyPr wrap="square" rtlCol="0">
            <a:spAutoFit/>
          </a:bodyPr>
          <a:lstStyle/>
          <a:p>
            <a:r>
              <a:rPr lang="es-MX" b="1"/>
              <a:t>Para sanitizar</a:t>
            </a:r>
          </a:p>
        </p:txBody>
      </p:sp>
      <p:sp>
        <p:nvSpPr>
          <p:cNvPr id="14" name="TextBox 13">
            <a:extLst>
              <a:ext uri="{FF2B5EF4-FFF2-40B4-BE49-F238E27FC236}">
                <a16:creationId xmlns:a16="http://schemas.microsoft.com/office/drawing/2014/main" id="{128F32EB-7F5E-4A6C-86A6-680E287EBD59}"/>
              </a:ext>
            </a:extLst>
          </p:cNvPr>
          <p:cNvSpPr txBox="1"/>
          <p:nvPr/>
        </p:nvSpPr>
        <p:spPr>
          <a:xfrm>
            <a:off x="1555846" y="5274485"/>
            <a:ext cx="1351127" cy="523220"/>
          </a:xfrm>
          <a:prstGeom prst="rect">
            <a:avLst/>
          </a:prstGeom>
          <a:noFill/>
        </p:spPr>
        <p:txBody>
          <a:bodyPr wrap="square" rtlCol="0">
            <a:spAutoFit/>
          </a:bodyPr>
          <a:lstStyle/>
          <a:p>
            <a:r>
              <a:rPr lang="es-MX" b="1"/>
              <a:t>Para desinfectar</a:t>
            </a:r>
          </a:p>
        </p:txBody>
      </p:sp>
      <p:sp>
        <p:nvSpPr>
          <p:cNvPr id="11" name="Oval 10">
            <a:extLst>
              <a:ext uri="{FF2B5EF4-FFF2-40B4-BE49-F238E27FC236}">
                <a16:creationId xmlns:a16="http://schemas.microsoft.com/office/drawing/2014/main" id="{A9C43BEE-1F79-47D1-B7BD-E9DE4AD0D9EE}"/>
              </a:ext>
            </a:extLst>
          </p:cNvPr>
          <p:cNvSpPr/>
          <p:nvPr/>
        </p:nvSpPr>
        <p:spPr>
          <a:xfrm>
            <a:off x="2238233" y="3240279"/>
            <a:ext cx="777922" cy="333143"/>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
        <p:nvSpPr>
          <p:cNvPr id="16" name="Oval 15">
            <a:extLst>
              <a:ext uri="{FF2B5EF4-FFF2-40B4-BE49-F238E27FC236}">
                <a16:creationId xmlns:a16="http://schemas.microsoft.com/office/drawing/2014/main" id="{AEAFC5D3-5690-49A0-87C4-16DCA8EB26EB}"/>
              </a:ext>
            </a:extLst>
          </p:cNvPr>
          <p:cNvSpPr/>
          <p:nvPr/>
        </p:nvSpPr>
        <p:spPr>
          <a:xfrm>
            <a:off x="893929" y="2886535"/>
            <a:ext cx="777922" cy="333143"/>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391" name="Google Shape;391;p50"/>
          <p:cNvPicPr preferRelativeResize="0">
            <a:picLocks noGrp="1"/>
          </p:cNvPicPr>
          <p:nvPr>
            <p:ph type="body" idx="1"/>
          </p:nvPr>
        </p:nvPicPr>
        <p:blipFill rotWithShape="1">
          <a:blip r:embed="rId3">
            <a:alphaModFix/>
          </a:blip>
          <a:srcRect/>
          <a:stretch/>
        </p:blipFill>
        <p:spPr>
          <a:xfrm>
            <a:off x="290184" y="1030514"/>
            <a:ext cx="8225165" cy="4392078"/>
          </a:xfrm>
          <a:prstGeom prst="rect">
            <a:avLst/>
          </a:prstGeom>
          <a:noFill/>
          <a:ln>
            <a:noFill/>
          </a:ln>
        </p:spPr>
      </p:pic>
      <p:sp>
        <p:nvSpPr>
          <p:cNvPr id="392" name="Google Shape;392;p50"/>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1"/>
          <p:cNvSpPr txBox="1">
            <a:spLocks noGrp="1"/>
          </p:cNvSpPr>
          <p:nvPr>
            <p:ph type="title"/>
          </p:nvPr>
        </p:nvSpPr>
        <p:spPr>
          <a:xfrm>
            <a:off x="687177" y="514927"/>
            <a:ext cx="7886700" cy="15332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s-MX" sz="2800" dirty="0" smtClean="0">
                <a:latin typeface="Arial"/>
                <a:cs typeface="Arial"/>
                <a:sym typeface="Arial"/>
              </a:rPr>
              <a:t>Seleccione un producto desinfectante seguro con uno de estos ingredientes activos</a:t>
            </a:r>
            <a:endParaRPr lang="es-MX" sz="2800" dirty="0"/>
          </a:p>
        </p:txBody>
      </p:sp>
      <p:sp>
        <p:nvSpPr>
          <p:cNvPr id="399" name="Google Shape;399;p51"/>
          <p:cNvSpPr txBox="1">
            <a:spLocks noGrp="1"/>
          </p:cNvSpPr>
          <p:nvPr>
            <p:ph type="body" idx="1"/>
          </p:nvPr>
        </p:nvSpPr>
        <p:spPr>
          <a:xfrm>
            <a:off x="798901" y="2303509"/>
            <a:ext cx="3321900" cy="3143412"/>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Ácido cítrico</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Peróxido de hidrógeno</a:t>
            </a:r>
          </a:p>
          <a:p>
            <a:pPr marL="0" lvl="0" indent="0" algn="l" rtl="0">
              <a:spcBef>
                <a:spcPts val="1000"/>
              </a:spcBef>
              <a:spcAft>
                <a:spcPts val="0"/>
              </a:spcAft>
              <a:buClr>
                <a:schemeClr val="dk1"/>
              </a:buClr>
              <a:buSzPts val="1100"/>
              <a:buFont typeface="Arial"/>
              <a:buNone/>
            </a:pPr>
            <a:r>
              <a:rPr lang="es-MX" sz="2400" dirty="0">
                <a:latin typeface="Arial"/>
                <a:ea typeface="Arial"/>
                <a:cs typeface="Arial"/>
                <a:sym typeface="Arial"/>
              </a:rPr>
              <a:t>•</a:t>
            </a:r>
            <a:r>
              <a:rPr lang="es-MX" sz="2400" dirty="0"/>
              <a:t>Ácido </a:t>
            </a:r>
            <a:r>
              <a:rPr lang="es-MX" sz="2400" dirty="0" smtClean="0"/>
              <a:t>L-láctico</a:t>
            </a:r>
            <a:endParaRPr lang="es-MX" sz="2400" dirty="0"/>
          </a:p>
        </p:txBody>
      </p:sp>
      <p:sp>
        <p:nvSpPr>
          <p:cNvPr id="401" name="Google Shape;401;p51"/>
          <p:cNvSpPr/>
          <p:nvPr/>
        </p:nvSpPr>
        <p:spPr>
          <a:xfrm>
            <a:off x="4584194" y="4408793"/>
            <a:ext cx="4002900" cy="1631100"/>
          </a:xfrm>
          <a:prstGeom prst="rect">
            <a:avLst/>
          </a:prstGeom>
          <a:noFill/>
          <a:ln>
            <a:noFill/>
          </a:ln>
        </p:spPr>
        <p:txBody>
          <a:bodyPr spcFirstLastPara="1" wrap="square" lIns="91425" tIns="45700" rIns="91425" bIns="45700" anchor="t" anchorCtr="0">
            <a:noAutofit/>
          </a:bodyPr>
          <a:lstStyle/>
          <a:p>
            <a:pPr marL="457200" marR="0" lvl="1" indent="0" algn="l" rtl="0">
              <a:spcBef>
                <a:spcPts val="0"/>
              </a:spcBef>
              <a:spcAft>
                <a:spcPts val="0"/>
              </a:spcAft>
              <a:buNone/>
            </a:pPr>
            <a:endParaRPr lang="es-MX" sz="1800" b="0" i="0" u="none" strike="noStrike" cap="none">
              <a:solidFill>
                <a:schemeClr val="dk1"/>
              </a:solidFill>
              <a:latin typeface="Calibri"/>
              <a:ea typeface="Calibri"/>
              <a:cs typeface="Calibri"/>
              <a:sym typeface="Calibri"/>
            </a:endParaRPr>
          </a:p>
        </p:txBody>
      </p:sp>
      <p:sp>
        <p:nvSpPr>
          <p:cNvPr id="402" name="Google Shape;402;p51"/>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4977582" y="2303509"/>
            <a:ext cx="2499543" cy="2499543"/>
          </a:xfrm>
          <a:prstGeom prst="rect">
            <a:avLst/>
          </a:prstGeom>
        </p:spPr>
      </p:pic>
      <p:sp>
        <p:nvSpPr>
          <p:cNvPr id="9" name="TextBox 8"/>
          <p:cNvSpPr txBox="1"/>
          <p:nvPr/>
        </p:nvSpPr>
        <p:spPr>
          <a:xfrm>
            <a:off x="687177" y="5209823"/>
            <a:ext cx="8003753" cy="492443"/>
          </a:xfrm>
          <a:prstGeom prst="rect">
            <a:avLst/>
          </a:prstGeom>
          <a:noFill/>
        </p:spPr>
        <p:txBody>
          <a:bodyPr wrap="square" rtlCol="0">
            <a:spAutoFit/>
          </a:bodyPr>
          <a:lstStyle/>
          <a:p>
            <a:pPr algn="ctr"/>
            <a:r>
              <a:rPr lang="es-MX" sz="1200" dirty="0" smtClean="0">
                <a:latin typeface="+mj-lt"/>
              </a:rPr>
              <a:t>Para una lista de productos que cumplen con el criterio de la EPA y son efectivos contra COVID-19 vea la Lista N</a:t>
            </a:r>
            <a:r>
              <a:rPr lang="en-US" sz="1200" dirty="0" smtClean="0">
                <a:latin typeface="+mj-lt"/>
              </a:rPr>
              <a:t>:</a:t>
            </a:r>
          </a:p>
          <a:p>
            <a:pPr algn="ctr"/>
            <a:r>
              <a:rPr lang="en-US" b="1" dirty="0" smtClean="0">
                <a:hlinkClick r:id="rId4"/>
              </a:rPr>
              <a:t>www.epa.gov/pesticide-registration/list-n-disinfectants-use-against-sars-cov-2-covid-19</a:t>
            </a:r>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52"/>
          <p:cNvSpPr txBox="1">
            <a:spLocks noGrp="1"/>
          </p:cNvSpPr>
          <p:nvPr>
            <p:ph type="title"/>
          </p:nvPr>
        </p:nvSpPr>
        <p:spPr>
          <a:xfrm>
            <a:off x="628650" y="460439"/>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Declaración de Ingredientes</a:t>
            </a:r>
            <a:endParaRPr lang="es-MX" sz="4000" dirty="0"/>
          </a:p>
        </p:txBody>
      </p:sp>
      <p:pic>
        <p:nvPicPr>
          <p:cNvPr id="410" name="Google Shape;410;p52" descr="Ingredients in disinfecting Clorox wipes"/>
          <p:cNvPicPr preferRelativeResize="0"/>
          <p:nvPr/>
        </p:nvPicPr>
        <p:blipFill rotWithShape="1">
          <a:blip r:embed="rId3">
            <a:alphaModFix/>
          </a:blip>
          <a:srcRect/>
          <a:stretch/>
        </p:blipFill>
        <p:spPr>
          <a:xfrm>
            <a:off x="927099" y="2146300"/>
            <a:ext cx="3169429" cy="3025096"/>
          </a:xfrm>
          <a:prstGeom prst="rect">
            <a:avLst/>
          </a:prstGeom>
          <a:noFill/>
          <a:ln w="76200" cap="flat" cmpd="sng">
            <a:solidFill>
              <a:srgbClr val="F7941E"/>
            </a:solidFill>
            <a:prstDash val="solid"/>
            <a:round/>
            <a:headEnd type="none" w="sm" len="sm"/>
            <a:tailEnd type="none" w="sm" len="sm"/>
          </a:ln>
        </p:spPr>
      </p:pic>
      <p:sp>
        <p:nvSpPr>
          <p:cNvPr id="411" name="Google Shape;411;p52"/>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12" name="Google Shape;412;p52"/>
          <p:cNvPicPr preferRelativeResize="0">
            <a:picLocks noGrp="1"/>
          </p:cNvPicPr>
          <p:nvPr>
            <p:ph type="body" idx="1"/>
          </p:nvPr>
        </p:nvPicPr>
        <p:blipFill rotWithShape="1">
          <a:blip r:embed="rId4">
            <a:alphaModFix/>
          </a:blip>
          <a:srcRect l="10791" t="3327" r="10492" b="10343"/>
          <a:stretch/>
        </p:blipFill>
        <p:spPr>
          <a:xfrm>
            <a:off x="4523899" y="2146300"/>
            <a:ext cx="3680301" cy="3025096"/>
          </a:xfrm>
          <a:prstGeom prst="rect">
            <a:avLst/>
          </a:prstGeom>
          <a:solidFill>
            <a:srgbClr val="0072BC"/>
          </a:solidFill>
          <a:ln w="76200" cap="flat" cmpd="sng">
            <a:solidFill>
              <a:schemeClr val="dk1"/>
            </a:solidFill>
            <a:prstDash val="solid"/>
            <a:round/>
            <a:headEnd type="none" w="sm" len="sm"/>
            <a:tailEnd type="none" w="sm" len="s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3"/>
          <p:cNvSpPr txBox="1">
            <a:spLocks noGrp="1"/>
          </p:cNvSpPr>
          <p:nvPr>
            <p:ph type="title"/>
          </p:nvPr>
        </p:nvSpPr>
        <p:spPr>
          <a:xfrm>
            <a:off x="628650" y="564347"/>
            <a:ext cx="7886700" cy="1325563"/>
          </a:xfrm>
          <a:prstGeom prst="rect">
            <a:avLst/>
          </a:prstGeom>
          <a:noFill/>
          <a:ln>
            <a:noFill/>
          </a:ln>
        </p:spPr>
        <p:txBody>
          <a:bodyPr spcFirstLastPara="1" wrap="square" lIns="91425" tIns="45700" rIns="91425" bIns="45700" anchor="ctr" anchorCtr="0">
            <a:noAutofit/>
          </a:bodyPr>
          <a:lstStyle/>
          <a:p>
            <a:pPr lvl="0" algn="ctr">
              <a:buSzPts val="4400"/>
            </a:pPr>
            <a:r>
              <a:rPr lang="es-MX" sz="4000" dirty="0">
                <a:latin typeface="Arial"/>
                <a:ea typeface="Arial"/>
                <a:cs typeface="Arial"/>
                <a:sym typeface="Arial"/>
              </a:rPr>
              <a:t>Ingredientes activos que son peligrosos para el asma</a:t>
            </a:r>
            <a:endParaRPr lang="es-MX" sz="4000" dirty="0"/>
          </a:p>
        </p:txBody>
      </p:sp>
      <p:sp>
        <p:nvSpPr>
          <p:cNvPr id="419" name="Google Shape;419;p53"/>
          <p:cNvSpPr txBox="1">
            <a:spLocks noGrp="1"/>
          </p:cNvSpPr>
          <p:nvPr>
            <p:ph type="body" idx="1"/>
          </p:nvPr>
        </p:nvSpPr>
        <p:spPr>
          <a:xfrm>
            <a:off x="628650" y="2116600"/>
            <a:ext cx="3582000" cy="38193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600" dirty="0">
                <a:latin typeface="Arial"/>
                <a:ea typeface="Arial"/>
                <a:cs typeface="Arial"/>
                <a:sym typeface="Arial"/>
              </a:rPr>
              <a:t>•</a:t>
            </a:r>
            <a:r>
              <a:rPr lang="es-MX" sz="2600" dirty="0"/>
              <a:t>Hipoclorito de sodio (lejía o blanqueador)</a:t>
            </a:r>
          </a:p>
          <a:p>
            <a:pPr marL="0" lvl="0" indent="45720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mezclado diariamente</a:t>
            </a:r>
          </a:p>
          <a:p>
            <a:pPr marL="457200" lvl="0" indent="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Protección </a:t>
            </a:r>
            <a:r>
              <a:rPr lang="es-MX" sz="2200" dirty="0" smtClean="0"/>
              <a:t>raramente se       </a:t>
            </a:r>
            <a:r>
              <a:rPr lang="es-MX" sz="2200" dirty="0"/>
              <a:t>usa</a:t>
            </a:r>
          </a:p>
          <a:p>
            <a:pPr marL="457200" lvl="0" indent="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Humos dañinos, especialmente fuertes</a:t>
            </a:r>
          </a:p>
          <a:p>
            <a:pPr marL="228600" lvl="0" indent="0" algn="l" rtl="0">
              <a:lnSpc>
                <a:spcPct val="80000"/>
              </a:lnSpc>
              <a:spcBef>
                <a:spcPts val="0"/>
              </a:spcBef>
              <a:spcAft>
                <a:spcPts val="0"/>
              </a:spcAft>
              <a:buNone/>
            </a:pPr>
            <a:endParaRPr lang="es-MX" sz="2590" dirty="0"/>
          </a:p>
        </p:txBody>
      </p:sp>
      <p:sp>
        <p:nvSpPr>
          <p:cNvPr id="420" name="Google Shape;420;p53"/>
          <p:cNvSpPr txBox="1">
            <a:spLocks noGrp="1"/>
          </p:cNvSpPr>
          <p:nvPr>
            <p:ph type="body" idx="2"/>
          </p:nvPr>
        </p:nvSpPr>
        <p:spPr>
          <a:xfrm>
            <a:off x="4631525" y="2116600"/>
            <a:ext cx="3582000" cy="3819300"/>
          </a:xfrm>
          <a:prstGeom prst="rect">
            <a:avLst/>
          </a:prstGeom>
          <a:solidFill>
            <a:schemeClr val="lt1"/>
          </a:solidFill>
          <a:ln w="12700" cap="flat" cmpd="sng">
            <a:solidFill>
              <a:schemeClr val="accent4"/>
            </a:solidFill>
            <a:prstDash val="solid"/>
            <a:miter lim="800000"/>
            <a:headEnd type="none" w="sm" len="sm"/>
            <a:tailEnd type="none" w="sm" len="sm"/>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600" dirty="0">
                <a:latin typeface="Arial"/>
                <a:ea typeface="Arial"/>
                <a:cs typeface="Arial"/>
                <a:sym typeface="Arial"/>
              </a:rPr>
              <a:t>•</a:t>
            </a:r>
            <a:r>
              <a:rPr lang="es-MX" sz="2600" dirty="0"/>
              <a:t>Compuestos de amonio cuaternario o </a:t>
            </a:r>
            <a:r>
              <a:rPr lang="es-MX" sz="2600" dirty="0" smtClean="0"/>
              <a:t>“</a:t>
            </a:r>
            <a:r>
              <a:rPr lang="es-MX" sz="2600" dirty="0" err="1" smtClean="0"/>
              <a:t>Quats</a:t>
            </a:r>
            <a:r>
              <a:rPr lang="es-MX" sz="2600" dirty="0"/>
              <a:t>"</a:t>
            </a:r>
          </a:p>
          <a:p>
            <a:pPr marL="457200" lvl="0" indent="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Tiene los mismos riesgos respiratorios que el blanqueador</a:t>
            </a:r>
          </a:p>
          <a:p>
            <a:pPr marL="457200" lvl="0" indent="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Posible toxicidad reproductiva</a:t>
            </a:r>
          </a:p>
          <a:p>
            <a:pPr marL="457200" lvl="0" indent="0" algn="l" rtl="0">
              <a:spcBef>
                <a:spcPts val="500"/>
              </a:spcBef>
              <a:spcAft>
                <a:spcPts val="0"/>
              </a:spcAft>
              <a:buClr>
                <a:schemeClr val="dk1"/>
              </a:buClr>
              <a:buSzPts val="1100"/>
              <a:buFont typeface="Arial"/>
              <a:buNone/>
            </a:pPr>
            <a:r>
              <a:rPr lang="es-MX" sz="2200" dirty="0">
                <a:latin typeface="Arial"/>
                <a:ea typeface="Arial"/>
                <a:cs typeface="Arial"/>
                <a:sym typeface="Arial"/>
              </a:rPr>
              <a:t>•</a:t>
            </a:r>
            <a:r>
              <a:rPr lang="es-MX" sz="2200" dirty="0"/>
              <a:t>Cada vez más común como un producto “libre de cloro”</a:t>
            </a:r>
          </a:p>
          <a:p>
            <a:pPr marL="228600" lvl="0" indent="0" algn="l" rtl="0">
              <a:lnSpc>
                <a:spcPct val="80000"/>
              </a:lnSpc>
              <a:spcBef>
                <a:spcPts val="0"/>
              </a:spcBef>
              <a:spcAft>
                <a:spcPts val="0"/>
              </a:spcAft>
              <a:buNone/>
            </a:pPr>
            <a:endParaRPr lang="es-MX" sz="2590" dirty="0"/>
          </a:p>
        </p:txBody>
      </p:sp>
      <p:sp>
        <p:nvSpPr>
          <p:cNvPr id="421" name="Google Shape;421;p53"/>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a:spLocks noGrp="1"/>
          </p:cNvSpPr>
          <p:nvPr>
            <p:ph type="title"/>
          </p:nvPr>
        </p:nvSpPr>
        <p:spPr>
          <a:xfrm>
            <a:off x="628650" y="211400"/>
            <a:ext cx="7886700" cy="1479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s-MX" sz="3600" dirty="0">
                <a:latin typeface="Arial"/>
                <a:ea typeface="Arial"/>
                <a:cs typeface="Arial"/>
                <a:sym typeface="Arial"/>
              </a:rPr>
              <a:t>Comuníquese Con Su Departamento</a:t>
            </a:r>
            <a:br>
              <a:rPr lang="es-MX" sz="3600" dirty="0">
                <a:latin typeface="Arial"/>
                <a:ea typeface="Arial"/>
                <a:cs typeface="Arial"/>
                <a:sym typeface="Arial"/>
              </a:rPr>
            </a:br>
            <a:r>
              <a:rPr lang="es-MX" sz="3600" dirty="0">
                <a:latin typeface="Arial"/>
                <a:ea typeface="Arial"/>
                <a:cs typeface="Arial"/>
                <a:sym typeface="Arial"/>
              </a:rPr>
              <a:t>Local de Salud Pública</a:t>
            </a:r>
            <a:endParaRPr lang="es-MX" sz="3600" dirty="0"/>
          </a:p>
        </p:txBody>
      </p:sp>
      <p:sp>
        <p:nvSpPr>
          <p:cNvPr id="116" name="Google Shape;116;p16"/>
          <p:cNvSpPr txBox="1">
            <a:spLocks noGrp="1"/>
          </p:cNvSpPr>
          <p:nvPr>
            <p:ph type="body" idx="1"/>
          </p:nvPr>
        </p:nvSpPr>
        <p:spPr>
          <a:xfrm>
            <a:off x="700025" y="1690702"/>
            <a:ext cx="7886700" cy="4443398"/>
          </a:xfrm>
          <a:prstGeom prst="rect">
            <a:avLst/>
          </a:prstGeom>
          <a:noFill/>
          <a:ln>
            <a:noFill/>
          </a:ln>
        </p:spPr>
        <p:txBody>
          <a:bodyPr spcFirstLastPara="1" wrap="square" lIns="91425" tIns="45700" rIns="91425" bIns="45700" anchor="t" anchorCtr="0">
            <a:noAutofit/>
          </a:bodyPr>
          <a:lstStyle/>
          <a:p>
            <a:pPr marL="685800" indent="-457200">
              <a:buSzPct val="100000"/>
            </a:pPr>
            <a:r>
              <a:rPr lang="es-MX" sz="2400" dirty="0" smtClean="0">
                <a:latin typeface="Calibri" panose="020F0502020204030204" pitchFamily="34" charset="0"/>
                <a:ea typeface="Arial"/>
                <a:cs typeface="Calibri" panose="020F0502020204030204" pitchFamily="34" charset="0"/>
                <a:sym typeface="Arial"/>
              </a:rPr>
              <a:t>Inmediatamente </a:t>
            </a:r>
            <a:r>
              <a:rPr lang="es-MX" sz="2400" dirty="0">
                <a:latin typeface="Calibri" panose="020F0502020204030204" pitchFamily="34" charset="0"/>
                <a:ea typeface="Arial"/>
                <a:cs typeface="Calibri" panose="020F0502020204030204" pitchFamily="34" charset="0"/>
                <a:sym typeface="Arial"/>
              </a:rPr>
              <a:t>p</a:t>
            </a:r>
            <a:r>
              <a:rPr lang="es-MX" sz="2400" dirty="0">
                <a:latin typeface="Calibri" panose="020F0502020204030204" pitchFamily="34" charset="0"/>
                <a:cs typeface="Calibri" panose="020F0502020204030204" pitchFamily="34" charset="0"/>
              </a:rPr>
              <a:t>óngase en contacto con su departamento local de salud pública si tiene conocimiento </a:t>
            </a:r>
            <a:r>
              <a:rPr lang="es-MX" sz="2400" b="1" dirty="0">
                <a:latin typeface="Calibri" panose="020F0502020204030204" pitchFamily="34" charset="0"/>
                <a:ea typeface="Arial"/>
                <a:cs typeface="Calibri" panose="020F0502020204030204" pitchFamily="34" charset="0"/>
                <a:sym typeface="Arial"/>
              </a:rPr>
              <a:t>de casos confirmados de COVID-19 entre el personal o los </a:t>
            </a:r>
            <a:r>
              <a:rPr lang="es-MX" sz="2400" b="1" dirty="0">
                <a:latin typeface="Calibri" panose="020F0502020204030204" pitchFamily="34" charset="0"/>
                <a:cs typeface="Calibri" panose="020F0502020204030204" pitchFamily="34" charset="0"/>
              </a:rPr>
              <a:t>niños</a:t>
            </a:r>
            <a:r>
              <a:rPr lang="es-MX" sz="2400" dirty="0">
                <a:latin typeface="Calibri" panose="020F0502020204030204" pitchFamily="34" charset="0"/>
                <a:cs typeface="Calibri" panose="020F0502020204030204" pitchFamily="34" charset="0"/>
              </a:rPr>
              <a:t>. </a:t>
            </a:r>
          </a:p>
          <a:p>
            <a:pPr marL="685800" indent="-457200">
              <a:buSzPct val="100000"/>
            </a:pPr>
            <a:r>
              <a:rPr lang="es-MX" sz="2400" dirty="0" smtClean="0">
                <a:latin typeface="Calibri" panose="020F0502020204030204" pitchFamily="34" charset="0"/>
                <a:cs typeface="Calibri" panose="020F0502020204030204" pitchFamily="34" charset="0"/>
              </a:rPr>
              <a:t>Su </a:t>
            </a:r>
            <a:r>
              <a:rPr lang="es-MX" sz="2400" dirty="0">
                <a:latin typeface="Calibri" panose="020F0502020204030204" pitchFamily="34" charset="0"/>
                <a:cs typeface="Calibri" panose="020F0502020204030204" pitchFamily="34" charset="0"/>
              </a:rPr>
              <a:t>Departamento Local de Salud le brindará orientación sobre cuando la persona infectada puede regresar al </a:t>
            </a:r>
            <a:r>
              <a:rPr lang="es-MX" sz="2400" dirty="0" smtClean="0">
                <a:latin typeface="Calibri" panose="020F0502020204030204" pitchFamily="34" charset="0"/>
                <a:cs typeface="Calibri" panose="020F0502020204030204" pitchFamily="34" charset="0"/>
              </a:rPr>
              <a:t>programa, pruebas de COVID-19, rastreo de contactos, y si tiene que cerrar su programa.</a:t>
            </a:r>
            <a:endParaRPr lang="es-MX" sz="24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54"/>
          <p:cNvSpPr txBox="1">
            <a:spLocks noGrp="1"/>
          </p:cNvSpPr>
          <p:nvPr>
            <p:ph type="title"/>
          </p:nvPr>
        </p:nvSpPr>
        <p:spPr>
          <a:xfrm>
            <a:off x="446597" y="728817"/>
            <a:ext cx="8250806" cy="1749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Nombre del producto desinfectante:</a:t>
            </a:r>
            <a:br>
              <a:rPr lang="es-MX" sz="4000" dirty="0">
                <a:latin typeface="Arial"/>
                <a:ea typeface="Arial"/>
                <a:cs typeface="Arial"/>
                <a:sym typeface="Arial"/>
              </a:rPr>
            </a:br>
            <a:r>
              <a:rPr lang="es-MX" sz="4000" dirty="0">
                <a:latin typeface="Arial"/>
                <a:ea typeface="Arial"/>
                <a:cs typeface="Arial"/>
                <a:sym typeface="Arial"/>
              </a:rPr>
              <a:t>_____________________</a:t>
            </a:r>
            <a:endParaRPr lang="es-MX" dirty="0"/>
          </a:p>
        </p:txBody>
      </p:sp>
      <p:sp>
        <p:nvSpPr>
          <p:cNvPr id="428" name="Google Shape;428;p54"/>
          <p:cNvSpPr txBox="1">
            <a:spLocks noGrp="1"/>
          </p:cNvSpPr>
          <p:nvPr>
            <p:ph type="body" idx="2"/>
          </p:nvPr>
        </p:nvSpPr>
        <p:spPr>
          <a:xfrm>
            <a:off x="783103" y="2477817"/>
            <a:ext cx="7150933" cy="3433456"/>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EPA-Nº de registro: __________________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Ingrediente activo: ____________________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Palabra clave: ________________________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¿Se requiere mezclar? __________________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Instrucciones para mezclar:______________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Tiempo de espera: ________</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¿Seguro para superficies en contacto con alimentos?</a:t>
            </a:r>
          </a:p>
          <a:p>
            <a:pPr marL="0" lvl="0" indent="0" algn="l" rtl="0">
              <a:spcBef>
                <a:spcPts val="1000"/>
              </a:spcBef>
              <a:spcAft>
                <a:spcPts val="0"/>
              </a:spcAft>
              <a:buClr>
                <a:schemeClr val="dk1"/>
              </a:buClr>
              <a:buSzPts val="1100"/>
              <a:buFont typeface="Arial"/>
              <a:buNone/>
            </a:pPr>
            <a:r>
              <a:rPr lang="es-MX" sz="1700" dirty="0">
                <a:latin typeface="Arial"/>
                <a:ea typeface="Arial"/>
                <a:cs typeface="Arial"/>
                <a:sym typeface="Arial"/>
              </a:rPr>
              <a:t>•</a:t>
            </a:r>
            <a:r>
              <a:rPr lang="es-MX" sz="1700" dirty="0"/>
              <a:t>Logotipo </a:t>
            </a:r>
            <a:r>
              <a:rPr lang="es-MX" sz="1700" dirty="0" smtClean="0"/>
              <a:t>de </a:t>
            </a:r>
            <a:r>
              <a:rPr lang="es-MX" sz="1700" dirty="0" err="1" smtClean="0"/>
              <a:t>Safer</a:t>
            </a:r>
            <a:r>
              <a:rPr lang="es-MX" sz="1700" dirty="0" smtClean="0"/>
              <a:t> </a:t>
            </a:r>
            <a:r>
              <a:rPr lang="es-MX" sz="1700" dirty="0" err="1" smtClean="0"/>
              <a:t>Choice</a:t>
            </a:r>
            <a:r>
              <a:rPr lang="es-MX" sz="1700" dirty="0" smtClean="0"/>
              <a:t> o </a:t>
            </a:r>
            <a:r>
              <a:rPr lang="es-MX" sz="1700" dirty="0"/>
              <a:t>ingrediente activo aprobado por </a:t>
            </a:r>
            <a:r>
              <a:rPr lang="es-MX" sz="1700" dirty="0" err="1" smtClean="0"/>
              <a:t>Safer</a:t>
            </a:r>
            <a:r>
              <a:rPr lang="es-MX" sz="1700" dirty="0" smtClean="0"/>
              <a:t> </a:t>
            </a:r>
            <a:r>
              <a:rPr lang="es-MX" sz="1700" dirty="0" err="1" smtClean="0"/>
              <a:t>Choice</a:t>
            </a:r>
            <a:r>
              <a:rPr lang="es-MX" sz="1700" dirty="0" smtClean="0"/>
              <a:t>?</a:t>
            </a:r>
          </a:p>
          <a:p>
            <a:pPr marL="0" lvl="0" indent="0">
              <a:buSzPts val="1100"/>
              <a:buNone/>
            </a:pPr>
            <a:r>
              <a:rPr lang="es-MX" sz="1700" dirty="0" smtClean="0">
                <a:latin typeface="Arial"/>
                <a:ea typeface="Arial"/>
                <a:cs typeface="Arial"/>
                <a:sym typeface="Arial"/>
              </a:rPr>
              <a:t>•</a:t>
            </a:r>
            <a:r>
              <a:rPr lang="es-MX" sz="1700" dirty="0" smtClean="0"/>
              <a:t>Es un producto de la Lista N?</a:t>
            </a:r>
            <a:endParaRPr lang="es-MX" sz="1700" dirty="0"/>
          </a:p>
          <a:p>
            <a:pPr marL="228600" lvl="0" indent="0" algn="l" rtl="0">
              <a:lnSpc>
                <a:spcPct val="70000"/>
              </a:lnSpc>
              <a:spcBef>
                <a:spcPts val="1000"/>
              </a:spcBef>
              <a:spcAft>
                <a:spcPts val="0"/>
              </a:spcAft>
              <a:buNone/>
            </a:pPr>
            <a:endParaRPr lang="es-MX" sz="2035" dirty="0"/>
          </a:p>
          <a:p>
            <a:pPr marL="0" lvl="0" indent="0" algn="l" rtl="0">
              <a:lnSpc>
                <a:spcPct val="70000"/>
              </a:lnSpc>
              <a:spcBef>
                <a:spcPts val="1000"/>
              </a:spcBef>
              <a:spcAft>
                <a:spcPts val="0"/>
              </a:spcAft>
              <a:buClr>
                <a:schemeClr val="dk1"/>
              </a:buClr>
              <a:buSzPts val="2590"/>
              <a:buNone/>
            </a:pPr>
            <a:endParaRPr lang="es-MX" sz="2590" dirty="0"/>
          </a:p>
        </p:txBody>
      </p:sp>
      <p:sp>
        <p:nvSpPr>
          <p:cNvPr id="429" name="Google Shape;429;p54"/>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title" idx="4294967295"/>
          </p:nvPr>
        </p:nvSpPr>
        <p:spPr>
          <a:xfrm>
            <a:off x="628650" y="638750"/>
            <a:ext cx="8158800" cy="489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Calibri"/>
              <a:buNone/>
            </a:pPr>
            <a:r>
              <a:rPr lang="es-MX" sz="2800" dirty="0" smtClean="0">
                <a:latin typeface="Arial"/>
                <a:ea typeface="Arial"/>
                <a:cs typeface="Arial"/>
                <a:sym typeface="Arial"/>
              </a:rPr>
              <a:t>Pasos de desinfección y sanitación</a:t>
            </a:r>
            <a:endParaRPr lang="es-MX" sz="4000" dirty="0"/>
          </a:p>
        </p:txBody>
      </p:sp>
      <p:sp>
        <p:nvSpPr>
          <p:cNvPr id="437" name="Google Shape;437;p55"/>
          <p:cNvSpPr txBox="1">
            <a:spLocks noGrp="1"/>
          </p:cNvSpPr>
          <p:nvPr>
            <p:ph type="body" idx="4294967295"/>
          </p:nvPr>
        </p:nvSpPr>
        <p:spPr>
          <a:xfrm>
            <a:off x="628650" y="1439510"/>
            <a:ext cx="6048376" cy="4422641"/>
          </a:xfrm>
          <a:prstGeom prst="rect">
            <a:avLst/>
          </a:prstGeom>
          <a:noFill/>
          <a:ln>
            <a:noFill/>
          </a:ln>
        </p:spPr>
        <p:txBody>
          <a:bodyPr spcFirstLastPara="1" wrap="square" lIns="91425" tIns="45700" rIns="91425" bIns="45700" anchor="t" anchorCtr="0">
            <a:noAutofit/>
          </a:bodyPr>
          <a:lstStyle/>
          <a:p>
            <a:pPr marL="0" lvl="0" indent="0" algn="l" rtl="0">
              <a:lnSpc>
                <a:spcPct val="120000"/>
              </a:lnSpc>
              <a:spcBef>
                <a:spcPts val="1000"/>
              </a:spcBef>
              <a:spcAft>
                <a:spcPts val="0"/>
              </a:spcAft>
              <a:buClr>
                <a:schemeClr val="dk1"/>
              </a:buClr>
              <a:buSzPts val="1100"/>
              <a:buFont typeface="Arial"/>
              <a:buNone/>
            </a:pPr>
            <a:r>
              <a:rPr lang="es-MX" sz="1500" u="sng" dirty="0"/>
              <a:t>Paso 1: </a:t>
            </a:r>
            <a:r>
              <a:rPr lang="es-MX" sz="1500" dirty="0"/>
              <a:t> </a:t>
            </a:r>
            <a:r>
              <a:rPr lang="es-MX" sz="1500" dirty="0" smtClean="0"/>
              <a:t>Asegúrese </a:t>
            </a:r>
            <a:r>
              <a:rPr lang="es-MX" sz="1500" dirty="0"/>
              <a:t>de que los niños estén en otra área</a:t>
            </a:r>
          </a:p>
          <a:p>
            <a:pPr marL="0" lvl="0" indent="0" algn="l" rtl="0">
              <a:lnSpc>
                <a:spcPct val="120000"/>
              </a:lnSpc>
              <a:spcBef>
                <a:spcPts val="1000"/>
              </a:spcBef>
              <a:spcAft>
                <a:spcPts val="0"/>
              </a:spcAft>
              <a:buClr>
                <a:schemeClr val="dk1"/>
              </a:buClr>
              <a:buSzPts val="1100"/>
              <a:buFont typeface="Arial"/>
              <a:buNone/>
            </a:pPr>
            <a:r>
              <a:rPr lang="es-MX" sz="1500" u="sng" dirty="0"/>
              <a:t>Paso 2: </a:t>
            </a:r>
            <a:r>
              <a:rPr lang="es-MX" sz="1500" dirty="0"/>
              <a:t> </a:t>
            </a:r>
            <a:r>
              <a:rPr lang="es-MX" sz="1500" dirty="0" smtClean="0"/>
              <a:t>Limpie primero </a:t>
            </a:r>
            <a:r>
              <a:rPr lang="es-MX" sz="1500" dirty="0"/>
              <a:t>con </a:t>
            </a:r>
            <a:r>
              <a:rPr lang="es-MX" sz="1500" dirty="0" smtClean="0"/>
              <a:t>agua y un </a:t>
            </a:r>
            <a:r>
              <a:rPr lang="es-MX" sz="1500" dirty="0"/>
              <a:t>jabón o detergente </a:t>
            </a:r>
            <a:r>
              <a:rPr lang="es-MX" sz="1500" dirty="0" smtClean="0"/>
              <a:t>antibacteriano</a:t>
            </a:r>
          </a:p>
          <a:p>
            <a:pPr marL="0" lvl="0" indent="0" algn="l" rtl="0">
              <a:lnSpc>
                <a:spcPct val="120000"/>
              </a:lnSpc>
              <a:spcBef>
                <a:spcPts val="1000"/>
              </a:spcBef>
              <a:spcAft>
                <a:spcPts val="0"/>
              </a:spcAft>
              <a:buClr>
                <a:schemeClr val="dk1"/>
              </a:buClr>
              <a:buSzPts val="1100"/>
              <a:buFont typeface="Arial"/>
              <a:buNone/>
            </a:pPr>
            <a:r>
              <a:rPr lang="es-MX" sz="1500" u="sng" dirty="0" smtClean="0"/>
              <a:t>Paso </a:t>
            </a:r>
            <a:r>
              <a:rPr lang="es-MX" sz="1500" u="sng" dirty="0"/>
              <a:t>3:</a:t>
            </a:r>
            <a:r>
              <a:rPr lang="es-MX" sz="1500" dirty="0"/>
              <a:t> </a:t>
            </a:r>
            <a:r>
              <a:rPr lang="es-MX" sz="1500" dirty="0" smtClean="0"/>
              <a:t>Aplique </a:t>
            </a:r>
            <a:r>
              <a:rPr lang="es-MX" sz="1500" dirty="0"/>
              <a:t>el desinfectante como se indica en la etiqueta del producto</a:t>
            </a:r>
          </a:p>
          <a:p>
            <a:pPr marL="0" lvl="0" indent="457200" algn="l" rtl="0">
              <a:lnSpc>
                <a:spcPct val="120000"/>
              </a:lnSpc>
              <a:spcBef>
                <a:spcPts val="500"/>
              </a:spcBef>
              <a:spcAft>
                <a:spcPts val="0"/>
              </a:spcAft>
              <a:buClr>
                <a:schemeClr val="dk1"/>
              </a:buClr>
              <a:buSzPts val="1100"/>
              <a:buFont typeface="Arial"/>
              <a:buNone/>
            </a:pPr>
            <a:r>
              <a:rPr lang="es-MX" sz="1100" dirty="0">
                <a:solidFill>
                  <a:srgbClr val="44546A"/>
                </a:solidFill>
                <a:latin typeface="Arial"/>
                <a:ea typeface="Arial"/>
                <a:cs typeface="Arial"/>
                <a:sym typeface="Arial"/>
              </a:rPr>
              <a:t>•</a:t>
            </a:r>
            <a:r>
              <a:rPr lang="es-MX" sz="1500" dirty="0"/>
              <a:t>Rociar lejos de la zona de respiración</a:t>
            </a:r>
          </a:p>
          <a:p>
            <a:pPr marL="0" lvl="0" indent="457200" algn="l" rtl="0">
              <a:lnSpc>
                <a:spcPct val="120000"/>
              </a:lnSpc>
              <a:spcBef>
                <a:spcPts val="500"/>
              </a:spcBef>
              <a:spcAft>
                <a:spcPts val="0"/>
              </a:spcAft>
              <a:buClr>
                <a:schemeClr val="dk1"/>
              </a:buClr>
              <a:buSzPts val="1100"/>
              <a:buFont typeface="Arial"/>
              <a:buNone/>
            </a:pPr>
            <a:r>
              <a:rPr lang="es-MX" sz="1100" dirty="0">
                <a:solidFill>
                  <a:srgbClr val="44546A"/>
                </a:solidFill>
                <a:latin typeface="Arial"/>
                <a:ea typeface="Arial"/>
                <a:cs typeface="Arial"/>
                <a:sym typeface="Arial"/>
              </a:rPr>
              <a:t>•</a:t>
            </a:r>
            <a:r>
              <a:rPr lang="es-MX" sz="1500" dirty="0"/>
              <a:t>Provea ventilación</a:t>
            </a:r>
          </a:p>
          <a:p>
            <a:pPr marL="0" lvl="0" indent="0" algn="l" rtl="0">
              <a:lnSpc>
                <a:spcPct val="120000"/>
              </a:lnSpc>
              <a:spcBef>
                <a:spcPts val="1000"/>
              </a:spcBef>
              <a:spcAft>
                <a:spcPts val="0"/>
              </a:spcAft>
              <a:buClr>
                <a:schemeClr val="dk1"/>
              </a:buClr>
              <a:buSzPts val="1100"/>
              <a:buFont typeface="Arial"/>
              <a:buNone/>
            </a:pPr>
            <a:r>
              <a:rPr lang="es-MX" sz="1500" u="sng" dirty="0"/>
              <a:t>Paso 4: </a:t>
            </a:r>
            <a:r>
              <a:rPr lang="es-MX" sz="1500" dirty="0"/>
              <a:t>D</a:t>
            </a:r>
            <a:r>
              <a:rPr lang="es-MX" sz="1500" dirty="0" smtClean="0"/>
              <a:t>eje </a:t>
            </a:r>
            <a:r>
              <a:rPr lang="es-MX" sz="1500" dirty="0"/>
              <a:t>la superficie húmeda</a:t>
            </a:r>
          </a:p>
          <a:p>
            <a:pPr lvl="0" indent="0" algn="l" rtl="0">
              <a:lnSpc>
                <a:spcPct val="120000"/>
              </a:lnSpc>
              <a:spcBef>
                <a:spcPts val="1000"/>
              </a:spcBef>
              <a:spcAft>
                <a:spcPts val="0"/>
              </a:spcAft>
              <a:buClr>
                <a:schemeClr val="dk1"/>
              </a:buClr>
              <a:buSzPts val="1100"/>
              <a:buFont typeface="Arial"/>
              <a:buNone/>
            </a:pPr>
            <a:r>
              <a:rPr lang="es-MX" sz="1100" dirty="0" smtClean="0">
                <a:solidFill>
                  <a:srgbClr val="44546A"/>
                </a:solidFill>
                <a:latin typeface="Arial"/>
                <a:ea typeface="Arial"/>
                <a:cs typeface="Arial"/>
                <a:sym typeface="Arial"/>
              </a:rPr>
              <a:t>•</a:t>
            </a:r>
            <a:r>
              <a:rPr lang="es-MX" sz="1500" dirty="0"/>
              <a:t>Revise la etiqueta del producto para saber el tiempo de contacto (de permanencia) apropiado</a:t>
            </a:r>
          </a:p>
          <a:p>
            <a:pPr lvl="0" indent="0" algn="l" rtl="0">
              <a:lnSpc>
                <a:spcPct val="120000"/>
              </a:lnSpc>
              <a:spcBef>
                <a:spcPts val="1000"/>
              </a:spcBef>
              <a:spcAft>
                <a:spcPts val="0"/>
              </a:spcAft>
              <a:buClr>
                <a:schemeClr val="dk1"/>
              </a:buClr>
              <a:buSzPts val="1100"/>
              <a:buFont typeface="Arial"/>
              <a:buNone/>
            </a:pPr>
            <a:r>
              <a:rPr lang="es-MX" sz="1100" dirty="0">
                <a:solidFill>
                  <a:srgbClr val="44546A"/>
                </a:solidFill>
                <a:latin typeface="Arial"/>
                <a:ea typeface="Arial"/>
                <a:cs typeface="Arial"/>
                <a:sym typeface="Arial"/>
              </a:rPr>
              <a:t>•</a:t>
            </a:r>
            <a:r>
              <a:rPr lang="es-MX" sz="1500" dirty="0"/>
              <a:t>Ponga un reloj electrónico, un reloj de cocina, un reloj, o un teléfono móvil para medir el tiempo.</a:t>
            </a:r>
          </a:p>
          <a:p>
            <a:pPr marL="0" lvl="0" indent="0" algn="l" rtl="0">
              <a:lnSpc>
                <a:spcPct val="120000"/>
              </a:lnSpc>
              <a:spcBef>
                <a:spcPts val="1000"/>
              </a:spcBef>
              <a:spcAft>
                <a:spcPts val="0"/>
              </a:spcAft>
              <a:buClr>
                <a:schemeClr val="dk1"/>
              </a:buClr>
              <a:buSzPts val="1100"/>
              <a:buFont typeface="Arial"/>
              <a:buNone/>
            </a:pPr>
            <a:r>
              <a:rPr lang="es-MX" sz="1500" u="sng" dirty="0"/>
              <a:t>Paso 5: </a:t>
            </a:r>
            <a:r>
              <a:rPr lang="es-MX" sz="1500" dirty="0"/>
              <a:t>Secar al aire o pasar una toalla de papel o un paño limpio para secar la superficie</a:t>
            </a:r>
          </a:p>
          <a:p>
            <a:pPr marL="342900" lvl="0" indent="-342900" algn="l" rtl="0">
              <a:lnSpc>
                <a:spcPct val="120000"/>
              </a:lnSpc>
              <a:spcBef>
                <a:spcPts val="1000"/>
              </a:spcBef>
              <a:spcAft>
                <a:spcPts val="0"/>
              </a:spcAft>
              <a:buClr>
                <a:schemeClr val="dk2"/>
              </a:buClr>
              <a:buSzPts val="1600"/>
              <a:buNone/>
            </a:pPr>
            <a:endParaRPr lang="es-MX" sz="1600" dirty="0"/>
          </a:p>
        </p:txBody>
      </p:sp>
      <p:sp>
        <p:nvSpPr>
          <p:cNvPr id="438" name="Google Shape;438;p55"/>
          <p:cNvSpPr txBox="1"/>
          <p:nvPr/>
        </p:nvSpPr>
        <p:spPr>
          <a:xfrm>
            <a:off x="1132285" y="3693319"/>
            <a:ext cx="184731" cy="30008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lang="es-MX" sz="1350">
              <a:solidFill>
                <a:schemeClr val="dk1"/>
              </a:solidFill>
              <a:latin typeface="Calibri"/>
              <a:ea typeface="Calibri"/>
              <a:cs typeface="Calibri"/>
              <a:sym typeface="Calibri"/>
            </a:endParaRPr>
          </a:p>
        </p:txBody>
      </p:sp>
      <p:pic>
        <p:nvPicPr>
          <p:cNvPr id="439" name="Google Shape;439;p55"/>
          <p:cNvPicPr preferRelativeResize="0"/>
          <p:nvPr/>
        </p:nvPicPr>
        <p:blipFill rotWithShape="1">
          <a:blip r:embed="rId3">
            <a:alphaModFix/>
          </a:blip>
          <a:srcRect/>
          <a:stretch/>
        </p:blipFill>
        <p:spPr>
          <a:xfrm>
            <a:off x="7023877" y="3592909"/>
            <a:ext cx="1246339" cy="1042611"/>
          </a:xfrm>
          <a:prstGeom prst="rect">
            <a:avLst/>
          </a:prstGeom>
          <a:noFill/>
          <a:ln w="9525" cap="flat" cmpd="sng">
            <a:solidFill>
              <a:srgbClr val="000000"/>
            </a:solidFill>
            <a:prstDash val="solid"/>
            <a:miter lim="800000"/>
            <a:headEnd type="none" w="sm" len="sm"/>
            <a:tailEnd type="none" w="sm" len="sm"/>
          </a:ln>
        </p:spPr>
      </p:pic>
      <p:pic>
        <p:nvPicPr>
          <p:cNvPr id="440" name="Google Shape;440;p55"/>
          <p:cNvPicPr preferRelativeResize="0"/>
          <p:nvPr/>
        </p:nvPicPr>
        <p:blipFill rotWithShape="1">
          <a:blip r:embed="rId4">
            <a:alphaModFix/>
          </a:blip>
          <a:srcRect/>
          <a:stretch/>
        </p:blipFill>
        <p:spPr>
          <a:xfrm>
            <a:off x="6938845" y="2117359"/>
            <a:ext cx="1416404" cy="1147776"/>
          </a:xfrm>
          <a:prstGeom prst="rect">
            <a:avLst/>
          </a:prstGeom>
          <a:noFill/>
          <a:ln w="9525" cap="flat" cmpd="sng">
            <a:solidFill>
              <a:srgbClr val="000000"/>
            </a:solidFill>
            <a:prstDash val="solid"/>
            <a:miter lim="800000"/>
            <a:headEnd type="none" w="sm" len="sm"/>
            <a:tailEnd type="none" w="sm" len="sm"/>
          </a:ln>
        </p:spPr>
      </p:pic>
      <p:pic>
        <p:nvPicPr>
          <p:cNvPr id="441" name="Google Shape;441;p55"/>
          <p:cNvPicPr preferRelativeResize="0"/>
          <p:nvPr/>
        </p:nvPicPr>
        <p:blipFill rotWithShape="1">
          <a:blip r:embed="rId5">
            <a:alphaModFix/>
          </a:blip>
          <a:srcRect/>
          <a:stretch/>
        </p:blipFill>
        <p:spPr>
          <a:xfrm>
            <a:off x="6938845" y="4946981"/>
            <a:ext cx="1416404" cy="1097908"/>
          </a:xfrm>
          <a:prstGeom prst="rect">
            <a:avLst/>
          </a:prstGeom>
          <a:noFill/>
          <a:ln w="9525" cap="flat" cmpd="sng">
            <a:solidFill>
              <a:srgbClr val="000000"/>
            </a:solidFill>
            <a:prstDash val="solid"/>
            <a:miter lim="800000"/>
            <a:headEnd type="none" w="sm" len="sm"/>
            <a:tailEnd type="none" w="sm" len="sm"/>
          </a:ln>
        </p:spPr>
      </p:pic>
      <p:sp>
        <p:nvSpPr>
          <p:cNvPr id="442" name="Google Shape;442;p55"/>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7">
                                            <p:txEl>
                                              <p:pRg st="0" end="0"/>
                                            </p:txEl>
                                          </p:spTgt>
                                        </p:tgtEl>
                                        <p:attrNameLst>
                                          <p:attrName>style.visibility</p:attrName>
                                        </p:attrNameLst>
                                      </p:cBhvr>
                                      <p:to>
                                        <p:strVal val="visible"/>
                                      </p:to>
                                    </p:set>
                                    <p:anim calcmode="lin" valueType="num">
                                      <p:cBhvr additive="base">
                                        <p:cTn id="7" dur="500"/>
                                        <p:tgtEl>
                                          <p:spTgt spid="4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37">
                                            <p:txEl>
                                              <p:pRg st="1" end="1"/>
                                            </p:txEl>
                                          </p:spTgt>
                                        </p:tgtEl>
                                        <p:attrNameLst>
                                          <p:attrName>style.visibility</p:attrName>
                                        </p:attrNameLst>
                                      </p:cBhvr>
                                      <p:to>
                                        <p:strVal val="visible"/>
                                      </p:to>
                                    </p:set>
                                    <p:anim calcmode="lin" valueType="num">
                                      <p:cBhvr additive="base">
                                        <p:cTn id="12" dur="500"/>
                                        <p:tgtEl>
                                          <p:spTgt spid="4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37">
                                            <p:txEl>
                                              <p:pRg st="2" end="2"/>
                                            </p:txEl>
                                          </p:spTgt>
                                        </p:tgtEl>
                                        <p:attrNameLst>
                                          <p:attrName>style.visibility</p:attrName>
                                        </p:attrNameLst>
                                      </p:cBhvr>
                                      <p:to>
                                        <p:strVal val="visible"/>
                                      </p:to>
                                    </p:set>
                                    <p:anim calcmode="lin" valueType="num">
                                      <p:cBhvr additive="base">
                                        <p:cTn id="17" dur="500"/>
                                        <p:tgtEl>
                                          <p:spTgt spid="4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37">
                                            <p:txEl>
                                              <p:pRg st="3" end="3"/>
                                            </p:txEl>
                                          </p:spTgt>
                                        </p:tgtEl>
                                        <p:attrNameLst>
                                          <p:attrName>style.visibility</p:attrName>
                                        </p:attrNameLst>
                                      </p:cBhvr>
                                      <p:to>
                                        <p:strVal val="visible"/>
                                      </p:to>
                                    </p:set>
                                    <p:anim calcmode="lin" valueType="num">
                                      <p:cBhvr additive="base">
                                        <p:cTn id="22" dur="500"/>
                                        <p:tgtEl>
                                          <p:spTgt spid="43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37">
                                            <p:txEl>
                                              <p:pRg st="4" end="4"/>
                                            </p:txEl>
                                          </p:spTgt>
                                        </p:tgtEl>
                                        <p:attrNameLst>
                                          <p:attrName>style.visibility</p:attrName>
                                        </p:attrNameLst>
                                      </p:cBhvr>
                                      <p:to>
                                        <p:strVal val="visible"/>
                                      </p:to>
                                    </p:set>
                                    <p:anim calcmode="lin" valueType="num">
                                      <p:cBhvr additive="base">
                                        <p:cTn id="27" dur="500"/>
                                        <p:tgtEl>
                                          <p:spTgt spid="43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37">
                                            <p:txEl>
                                              <p:pRg st="5" end="5"/>
                                            </p:txEl>
                                          </p:spTgt>
                                        </p:tgtEl>
                                        <p:attrNameLst>
                                          <p:attrName>style.visibility</p:attrName>
                                        </p:attrNameLst>
                                      </p:cBhvr>
                                      <p:to>
                                        <p:strVal val="visible"/>
                                      </p:to>
                                    </p:set>
                                    <p:anim calcmode="lin" valueType="num">
                                      <p:cBhvr additive="base">
                                        <p:cTn id="32" dur="500"/>
                                        <p:tgtEl>
                                          <p:spTgt spid="437">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37">
                                            <p:txEl>
                                              <p:pRg st="6" end="6"/>
                                            </p:txEl>
                                          </p:spTgt>
                                        </p:tgtEl>
                                        <p:attrNameLst>
                                          <p:attrName>style.visibility</p:attrName>
                                        </p:attrNameLst>
                                      </p:cBhvr>
                                      <p:to>
                                        <p:strVal val="visible"/>
                                      </p:to>
                                    </p:set>
                                    <p:anim calcmode="lin" valueType="num">
                                      <p:cBhvr additive="base">
                                        <p:cTn id="37" dur="500"/>
                                        <p:tgtEl>
                                          <p:spTgt spid="437">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37">
                                            <p:txEl>
                                              <p:pRg st="7" end="7"/>
                                            </p:txEl>
                                          </p:spTgt>
                                        </p:tgtEl>
                                        <p:attrNameLst>
                                          <p:attrName>style.visibility</p:attrName>
                                        </p:attrNameLst>
                                      </p:cBhvr>
                                      <p:to>
                                        <p:strVal val="visible"/>
                                      </p:to>
                                    </p:set>
                                    <p:anim calcmode="lin" valueType="num">
                                      <p:cBhvr additive="base">
                                        <p:cTn id="42" dur="500"/>
                                        <p:tgtEl>
                                          <p:spTgt spid="437">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37">
                                            <p:txEl>
                                              <p:pRg st="8" end="8"/>
                                            </p:txEl>
                                          </p:spTgt>
                                        </p:tgtEl>
                                        <p:attrNameLst>
                                          <p:attrName>style.visibility</p:attrName>
                                        </p:attrNameLst>
                                      </p:cBhvr>
                                      <p:to>
                                        <p:strVal val="visible"/>
                                      </p:to>
                                    </p:set>
                                    <p:anim calcmode="lin" valueType="num">
                                      <p:cBhvr additive="base">
                                        <p:cTn id="47" dur="500"/>
                                        <p:tgtEl>
                                          <p:spTgt spid="43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6"/>
          <p:cNvPicPr preferRelativeResize="0"/>
          <p:nvPr/>
        </p:nvPicPr>
        <p:blipFill>
          <a:blip r:embed="rId3">
            <a:alphaModFix/>
          </a:blip>
          <a:stretch>
            <a:fillRect/>
          </a:stretch>
        </p:blipFill>
        <p:spPr>
          <a:xfrm>
            <a:off x="2564175" y="488700"/>
            <a:ext cx="4262650" cy="53794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7"/>
          <p:cNvSpPr txBox="1">
            <a:spLocks noGrp="1"/>
          </p:cNvSpPr>
          <p:nvPr>
            <p:ph type="title" idx="4294967295"/>
          </p:nvPr>
        </p:nvSpPr>
        <p:spPr>
          <a:xfrm>
            <a:off x="638330" y="849597"/>
            <a:ext cx="7650905" cy="108411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3600" dirty="0">
                <a:latin typeface="Arial"/>
                <a:ea typeface="Arial"/>
                <a:cs typeface="Arial"/>
                <a:sym typeface="Arial"/>
              </a:rPr>
              <a:t>Siempre tenga </a:t>
            </a:r>
            <a:r>
              <a:rPr lang="es-MX" sz="3600" dirty="0" smtClean="0">
                <a:solidFill>
                  <a:srgbClr val="FF0000"/>
                </a:solidFill>
                <a:latin typeface="Arial"/>
                <a:ea typeface="Arial"/>
                <a:cs typeface="Arial"/>
                <a:sym typeface="Arial"/>
              </a:rPr>
              <a:t>precaución</a:t>
            </a:r>
            <a:r>
              <a:rPr lang="es-MX" sz="3600" dirty="0">
                <a:latin typeface="Arial"/>
                <a:ea typeface="Arial"/>
                <a:cs typeface="Arial"/>
                <a:sym typeface="Arial"/>
              </a:rPr>
              <a:t> </a:t>
            </a:r>
            <a:r>
              <a:rPr lang="es-MX" sz="3600" dirty="0" smtClean="0">
                <a:latin typeface="Arial"/>
                <a:ea typeface="Arial"/>
                <a:cs typeface="Arial"/>
                <a:sym typeface="Arial"/>
              </a:rPr>
              <a:t>cuando use los </a:t>
            </a:r>
            <a:r>
              <a:rPr lang="es-MX" sz="3600" dirty="0">
                <a:latin typeface="Arial"/>
                <a:ea typeface="Arial"/>
                <a:cs typeface="Arial"/>
                <a:sym typeface="Arial"/>
              </a:rPr>
              <a:t>desinfectantes y sanitizantes</a:t>
            </a:r>
            <a:endParaRPr lang="es-MX" sz="4000" dirty="0"/>
          </a:p>
        </p:txBody>
      </p:sp>
      <p:sp>
        <p:nvSpPr>
          <p:cNvPr id="456" name="Google Shape;456;p57"/>
          <p:cNvSpPr txBox="1">
            <a:spLocks noGrp="1"/>
          </p:cNvSpPr>
          <p:nvPr>
            <p:ph type="body" idx="4294967295"/>
          </p:nvPr>
        </p:nvSpPr>
        <p:spPr>
          <a:xfrm>
            <a:off x="638330" y="1970387"/>
            <a:ext cx="5722800" cy="3770100"/>
          </a:xfrm>
          <a:prstGeom prst="rect">
            <a:avLst/>
          </a:prstGeom>
          <a:noFill/>
          <a:ln>
            <a:noFill/>
          </a:ln>
        </p:spPr>
        <p:txBody>
          <a:bodyPr spcFirstLastPara="1" wrap="square" lIns="91425" tIns="45700" rIns="91425" bIns="45700" anchor="t" anchorCtr="0">
            <a:noAutofit/>
          </a:bodyPr>
          <a:lstStyle/>
          <a:p>
            <a:pPr marL="228600" lvl="0" indent="-209550" algn="l" rtl="0">
              <a:lnSpc>
                <a:spcPct val="150000"/>
              </a:lnSpc>
              <a:spcBef>
                <a:spcPts val="1000"/>
              </a:spcBef>
              <a:spcAft>
                <a:spcPts val="0"/>
              </a:spcAft>
              <a:buClr>
                <a:srgbClr val="FF9900"/>
              </a:buClr>
              <a:buSzPts val="2500"/>
              <a:buFont typeface="Noto Sans Symbols"/>
              <a:buChar char="✓"/>
            </a:pPr>
            <a:r>
              <a:rPr lang="es-MX" sz="2500" dirty="0"/>
              <a:t>Provea ventilación</a:t>
            </a:r>
          </a:p>
          <a:p>
            <a:pPr marL="228600" lvl="0" indent="-209550" algn="l" rtl="0">
              <a:lnSpc>
                <a:spcPct val="115000"/>
              </a:lnSpc>
              <a:spcBef>
                <a:spcPts val="0"/>
              </a:spcBef>
              <a:spcAft>
                <a:spcPts val="0"/>
              </a:spcAft>
              <a:buClr>
                <a:srgbClr val="FF9900"/>
              </a:buClr>
              <a:buSzPts val="2500"/>
              <a:buFont typeface="Noto Sans Symbols"/>
              <a:buChar char="✓"/>
            </a:pPr>
            <a:r>
              <a:rPr lang="es-MX" sz="2500" dirty="0"/>
              <a:t>Sostenga la botella a una distancia segura de la nariz y la boca cuando rocíe</a:t>
            </a:r>
          </a:p>
          <a:p>
            <a:pPr marL="228600" lvl="0" indent="-209550" algn="l" rtl="0">
              <a:lnSpc>
                <a:spcPct val="115000"/>
              </a:lnSpc>
              <a:spcBef>
                <a:spcPts val="0"/>
              </a:spcBef>
              <a:spcAft>
                <a:spcPts val="0"/>
              </a:spcAft>
              <a:buClr>
                <a:srgbClr val="FF9900"/>
              </a:buClr>
              <a:buSzPts val="2500"/>
              <a:buFont typeface="Noto Sans Symbols"/>
              <a:buChar char="✓"/>
            </a:pPr>
            <a:r>
              <a:rPr lang="es-MX" sz="2500" dirty="0"/>
              <a:t>Marque las diluciones de la botella  con el producto y la fecha</a:t>
            </a:r>
          </a:p>
          <a:p>
            <a:pPr marL="228600" lvl="0" indent="-222250" algn="l" rtl="0">
              <a:lnSpc>
                <a:spcPct val="100000"/>
              </a:lnSpc>
              <a:spcBef>
                <a:spcPts val="1000"/>
              </a:spcBef>
              <a:spcAft>
                <a:spcPts val="0"/>
              </a:spcAft>
              <a:buClr>
                <a:srgbClr val="FF9900"/>
              </a:buClr>
              <a:buSzPts val="2500"/>
              <a:buFont typeface="Noto Sans Symbols"/>
              <a:buChar char="✓"/>
            </a:pPr>
            <a:r>
              <a:rPr lang="es-MX" sz="2500" dirty="0"/>
              <a:t>Guarde los productos fuera del alcance de los niños, en un gabinete cerrado con llave</a:t>
            </a:r>
          </a:p>
          <a:p>
            <a:pPr marL="0" lvl="0" indent="0" algn="l" rtl="0">
              <a:lnSpc>
                <a:spcPct val="100000"/>
              </a:lnSpc>
              <a:spcBef>
                <a:spcPts val="0"/>
              </a:spcBef>
              <a:spcAft>
                <a:spcPts val="0"/>
              </a:spcAft>
              <a:buClr>
                <a:schemeClr val="accent2"/>
              </a:buClr>
              <a:buSzPts val="2600"/>
              <a:buNone/>
            </a:pPr>
            <a:endParaRPr lang="es-MX" dirty="0"/>
          </a:p>
          <a:p>
            <a:pPr marL="0" lvl="0" indent="0" algn="l" rtl="0">
              <a:lnSpc>
                <a:spcPct val="100000"/>
              </a:lnSpc>
              <a:spcBef>
                <a:spcPts val="0"/>
              </a:spcBef>
              <a:spcAft>
                <a:spcPts val="0"/>
              </a:spcAft>
              <a:buClr>
                <a:schemeClr val="accent2"/>
              </a:buClr>
              <a:buSzPts val="2600"/>
              <a:buNone/>
            </a:pPr>
            <a:endParaRPr lang="es-MX" sz="2600" dirty="0"/>
          </a:p>
          <a:p>
            <a:pPr marL="0" lvl="0" indent="0" algn="l" rtl="0">
              <a:lnSpc>
                <a:spcPct val="100000"/>
              </a:lnSpc>
              <a:spcBef>
                <a:spcPts val="0"/>
              </a:spcBef>
              <a:spcAft>
                <a:spcPts val="0"/>
              </a:spcAft>
              <a:buClr>
                <a:schemeClr val="accent2"/>
              </a:buClr>
              <a:buSzPts val="2600"/>
              <a:buNone/>
            </a:pPr>
            <a:r>
              <a:rPr lang="es-MX" sz="2600" dirty="0"/>
              <a:t>           </a:t>
            </a:r>
            <a:endParaRPr lang="es-MX" dirty="0"/>
          </a:p>
        </p:txBody>
      </p:sp>
      <p:pic>
        <p:nvPicPr>
          <p:cNvPr id="457" name="Google Shape;457;p57" descr="http://www.clipartclipart.com/free_clipart_images/a_plastic_spray_water_bottle_0515-1105-2700-3612_SMU.jpg"/>
          <p:cNvPicPr preferRelativeResize="0"/>
          <p:nvPr/>
        </p:nvPicPr>
        <p:blipFill rotWithShape="1">
          <a:blip r:embed="rId3">
            <a:alphaModFix/>
          </a:blip>
          <a:srcRect/>
          <a:stretch/>
        </p:blipFill>
        <p:spPr>
          <a:xfrm rot="3022688">
            <a:off x="6160908" y="2857548"/>
            <a:ext cx="2521541" cy="2451841"/>
          </a:xfrm>
          <a:prstGeom prst="rect">
            <a:avLst/>
          </a:prstGeom>
          <a:noFill/>
          <a:ln>
            <a:noFill/>
          </a:ln>
        </p:spPr>
      </p:pic>
      <p:grpSp>
        <p:nvGrpSpPr>
          <p:cNvPr id="458" name="Google Shape;458;p57"/>
          <p:cNvGrpSpPr/>
          <p:nvPr/>
        </p:nvGrpSpPr>
        <p:grpSpPr>
          <a:xfrm rot="633307">
            <a:off x="8101257" y="4069529"/>
            <a:ext cx="1457082" cy="2220910"/>
            <a:chOff x="7234609" y="2136116"/>
            <a:chExt cx="3284031" cy="2487358"/>
          </a:xfrm>
        </p:grpSpPr>
        <p:sp>
          <p:nvSpPr>
            <p:cNvPr id="459" name="Google Shape;459;p57"/>
            <p:cNvSpPr/>
            <p:nvPr/>
          </p:nvSpPr>
          <p:spPr>
            <a:xfrm rot="5400000">
              <a:off x="8418522" y="1221474"/>
              <a:ext cx="1168236" cy="3032000"/>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sp>
          <p:nvSpPr>
            <p:cNvPr id="460" name="Google Shape;460;p57"/>
            <p:cNvSpPr/>
            <p:nvPr/>
          </p:nvSpPr>
          <p:spPr>
            <a:xfrm rot="6905843">
              <a:off x="8271121" y="1935480"/>
              <a:ext cx="1168236" cy="3032000"/>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sp>
          <p:nvSpPr>
            <p:cNvPr id="461" name="Google Shape;461;p57"/>
            <p:cNvSpPr/>
            <p:nvPr/>
          </p:nvSpPr>
          <p:spPr>
            <a:xfrm rot="6015393">
              <a:off x="7992977" y="1715017"/>
              <a:ext cx="1187630" cy="2446456"/>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grpSp>
      <p:grpSp>
        <p:nvGrpSpPr>
          <p:cNvPr id="462" name="Google Shape;462;p57"/>
          <p:cNvGrpSpPr/>
          <p:nvPr/>
        </p:nvGrpSpPr>
        <p:grpSpPr>
          <a:xfrm rot="20866172">
            <a:off x="8465636" y="3736424"/>
            <a:ext cx="1092539" cy="2371312"/>
            <a:chOff x="7234609" y="2136116"/>
            <a:chExt cx="3284031" cy="2487358"/>
          </a:xfrm>
        </p:grpSpPr>
        <p:sp>
          <p:nvSpPr>
            <p:cNvPr id="463" name="Google Shape;463;p57"/>
            <p:cNvSpPr/>
            <p:nvPr/>
          </p:nvSpPr>
          <p:spPr>
            <a:xfrm rot="5400000">
              <a:off x="8418522" y="1221474"/>
              <a:ext cx="1168236" cy="3032000"/>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sp>
          <p:nvSpPr>
            <p:cNvPr id="464" name="Google Shape;464;p57"/>
            <p:cNvSpPr/>
            <p:nvPr/>
          </p:nvSpPr>
          <p:spPr>
            <a:xfrm rot="6905843">
              <a:off x="8271121" y="1935480"/>
              <a:ext cx="1168236" cy="3032000"/>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sp>
          <p:nvSpPr>
            <p:cNvPr id="465" name="Google Shape;465;p57"/>
            <p:cNvSpPr/>
            <p:nvPr/>
          </p:nvSpPr>
          <p:spPr>
            <a:xfrm rot="6015393">
              <a:off x="7992977" y="1715017"/>
              <a:ext cx="1187630" cy="2446456"/>
            </a:xfrm>
            <a:custGeom>
              <a:avLst/>
              <a:gdLst/>
              <a:ahLst/>
              <a:cxnLst/>
              <a:rect l="l" t="t" r="r" b="b"/>
              <a:pathLst>
                <a:path w="1029088" h="3489200" extrusionOk="0">
                  <a:moveTo>
                    <a:pt x="1029088" y="1510747"/>
                  </a:moveTo>
                  <a:cubicBezTo>
                    <a:pt x="982705" y="1103243"/>
                    <a:pt x="936323" y="695739"/>
                    <a:pt x="800488" y="914400"/>
                  </a:cubicBezTo>
                  <a:cubicBezTo>
                    <a:pt x="664653" y="1133061"/>
                    <a:pt x="339975" y="2423491"/>
                    <a:pt x="214079" y="2822713"/>
                  </a:cubicBezTo>
                  <a:cubicBezTo>
                    <a:pt x="88183" y="3221935"/>
                    <a:pt x="-82438" y="3780182"/>
                    <a:pt x="45114" y="3309730"/>
                  </a:cubicBezTo>
                  <a:cubicBezTo>
                    <a:pt x="172666" y="2839278"/>
                    <a:pt x="807114" y="574813"/>
                    <a:pt x="979392" y="0"/>
                  </a:cubicBezTo>
                </a:path>
              </a:pathLst>
            </a:custGeom>
            <a:noFill/>
            <a:ln w="9525" cap="flat" cmpd="sng">
              <a:solidFill>
                <a:schemeClr val="accent5"/>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dk1"/>
                </a:solidFill>
                <a:latin typeface="Calibri"/>
                <a:ea typeface="Calibri"/>
                <a:cs typeface="Calibri"/>
                <a:sym typeface="Calibri"/>
              </a:endParaRPr>
            </a:p>
          </p:txBody>
        </p:sp>
      </p:grpSp>
      <p:sp>
        <p:nvSpPr>
          <p:cNvPr id="466" name="Google Shape;466;p57"/>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
        <p:nvSpPr>
          <p:cNvPr id="467" name="Google Shape;467;p57"/>
          <p:cNvSpPr txBox="1"/>
          <p:nvPr/>
        </p:nvSpPr>
        <p:spPr>
          <a:xfrm rot="3026275" flipH="1">
            <a:off x="6475036" y="4475239"/>
            <a:ext cx="847727" cy="2308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900" dirty="0">
                <a:solidFill>
                  <a:schemeClr val="lt1"/>
                </a:solidFill>
                <a:latin typeface="Calibri"/>
                <a:ea typeface="Calibri"/>
                <a:cs typeface="Calibri"/>
                <a:sym typeface="Calibri"/>
              </a:rPr>
              <a:t>2/7/2020</a:t>
            </a:r>
          </a:p>
        </p:txBody>
      </p:sp>
      <p:sp>
        <p:nvSpPr>
          <p:cNvPr id="468" name="Google Shape;468;p57"/>
          <p:cNvSpPr txBox="1"/>
          <p:nvPr/>
        </p:nvSpPr>
        <p:spPr>
          <a:xfrm rot="3079626">
            <a:off x="6266962" y="4592176"/>
            <a:ext cx="865240"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s-MX" sz="1400" dirty="0" err="1">
                <a:solidFill>
                  <a:schemeClr val="dk1"/>
                </a:solidFill>
                <a:latin typeface="Calibri"/>
                <a:ea typeface="Calibri"/>
                <a:cs typeface="Calibri"/>
                <a:sym typeface="Calibri"/>
              </a:rPr>
              <a:t>bleach</a:t>
            </a:r>
            <a:endParaRPr lang="es-MX" sz="1400" dirty="0">
              <a:solidFill>
                <a:schemeClr val="dk1"/>
              </a:solidFill>
              <a:latin typeface="Calibri"/>
              <a:ea typeface="Calibri"/>
              <a:cs typeface="Calibri"/>
              <a:sym typeface="Calibri"/>
            </a:endParaRP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8"/>
          <p:cNvSpPr txBox="1">
            <a:spLocks noGrp="1"/>
          </p:cNvSpPr>
          <p:nvPr>
            <p:ph type="title" idx="4294967295"/>
          </p:nvPr>
        </p:nvSpPr>
        <p:spPr>
          <a:xfrm>
            <a:off x="842082" y="685639"/>
            <a:ext cx="7690800" cy="108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3959" dirty="0"/>
              <a:t/>
            </a:r>
            <a:br>
              <a:rPr lang="es-MX" sz="3959" dirty="0"/>
            </a:br>
            <a:r>
              <a:rPr lang="es-MX" sz="4000" dirty="0">
                <a:latin typeface="Arial"/>
                <a:ea typeface="Arial"/>
                <a:cs typeface="Arial"/>
                <a:sym typeface="Arial"/>
              </a:rPr>
              <a:t>Continuado…</a:t>
            </a:r>
            <a:endParaRPr lang="es-MX" dirty="0"/>
          </a:p>
        </p:txBody>
      </p:sp>
      <p:sp>
        <p:nvSpPr>
          <p:cNvPr id="476" name="Google Shape;476;p58"/>
          <p:cNvSpPr txBox="1">
            <a:spLocks noGrp="1"/>
          </p:cNvSpPr>
          <p:nvPr>
            <p:ph type="body" idx="4294967295"/>
          </p:nvPr>
        </p:nvSpPr>
        <p:spPr>
          <a:xfrm>
            <a:off x="586854" y="2043414"/>
            <a:ext cx="8284191" cy="4495510"/>
          </a:xfrm>
          <a:prstGeom prst="rect">
            <a:avLst/>
          </a:prstGeom>
          <a:noFill/>
          <a:ln>
            <a:noFill/>
          </a:ln>
        </p:spPr>
        <p:txBody>
          <a:bodyPr spcFirstLastPara="1" wrap="square" lIns="91425" tIns="45700" rIns="91425" bIns="45700" anchor="t" anchorCtr="0">
            <a:noAutofit/>
          </a:bodyPr>
          <a:lstStyle/>
          <a:p>
            <a:pPr marL="228600" lvl="0" indent="-209550" algn="l" rtl="0">
              <a:lnSpc>
                <a:spcPct val="115000"/>
              </a:lnSpc>
              <a:spcBef>
                <a:spcPts val="0"/>
              </a:spcBef>
              <a:spcAft>
                <a:spcPts val="0"/>
              </a:spcAft>
              <a:buClr>
                <a:schemeClr val="accent2"/>
              </a:buClr>
              <a:buSzPts val="2500"/>
              <a:buFont typeface="Noto Sans Symbols"/>
              <a:buChar char="✔"/>
            </a:pPr>
            <a:r>
              <a:rPr lang="es-MX" sz="2500" dirty="0"/>
              <a:t>Use equipo de protección personal como (guantes, gafas)</a:t>
            </a:r>
          </a:p>
          <a:p>
            <a:pPr marL="228600" lvl="0" indent="-209550" algn="l" rtl="0">
              <a:lnSpc>
                <a:spcPct val="150000"/>
              </a:lnSpc>
              <a:spcBef>
                <a:spcPts val="0"/>
              </a:spcBef>
              <a:spcAft>
                <a:spcPts val="0"/>
              </a:spcAft>
              <a:buClr>
                <a:schemeClr val="accent2"/>
              </a:buClr>
              <a:buSzPts val="2500"/>
              <a:buFont typeface="Noto Sans Symbols"/>
              <a:buChar char="✔"/>
            </a:pPr>
            <a:r>
              <a:rPr lang="es-MX" sz="2500" dirty="0"/>
              <a:t>Desinfecte mientras los niños no estén en el área</a:t>
            </a:r>
          </a:p>
          <a:p>
            <a:pPr marL="228600" lvl="0" indent="-209550" algn="l" rtl="0">
              <a:lnSpc>
                <a:spcPct val="115000"/>
              </a:lnSpc>
              <a:spcBef>
                <a:spcPts val="0"/>
              </a:spcBef>
              <a:spcAft>
                <a:spcPts val="0"/>
              </a:spcAft>
              <a:buClr>
                <a:schemeClr val="accent2"/>
              </a:buClr>
              <a:buSzPts val="2500"/>
              <a:buFont typeface="Noto Sans Symbols"/>
              <a:buChar char="✔"/>
            </a:pPr>
            <a:r>
              <a:rPr lang="es-MX" sz="2500" dirty="0"/>
              <a:t>La superficie debe estar seca antes de que los niños regresen hacia el área</a:t>
            </a:r>
          </a:p>
          <a:p>
            <a:pPr marL="228600" lvl="0" indent="-209550" algn="l" rtl="0">
              <a:lnSpc>
                <a:spcPct val="115000"/>
              </a:lnSpc>
              <a:spcBef>
                <a:spcPts val="0"/>
              </a:spcBef>
              <a:spcAft>
                <a:spcPts val="0"/>
              </a:spcAft>
              <a:buClr>
                <a:schemeClr val="accent2"/>
              </a:buClr>
              <a:buSzPts val="2500"/>
              <a:buFont typeface="Noto Sans Symbols"/>
              <a:buChar char="✔"/>
            </a:pPr>
            <a:r>
              <a:rPr lang="es-MX" sz="2500" dirty="0"/>
              <a:t>No mezcle los productos ni reutilice los frascos para productos diferentes</a:t>
            </a:r>
          </a:p>
          <a:p>
            <a:pPr marL="0" lvl="0" indent="0" algn="l" rtl="0">
              <a:lnSpc>
                <a:spcPct val="100000"/>
              </a:lnSpc>
              <a:spcBef>
                <a:spcPts val="1000"/>
              </a:spcBef>
              <a:spcAft>
                <a:spcPts val="0"/>
              </a:spcAft>
              <a:buNone/>
            </a:pPr>
            <a:endParaRPr lang="es-MX" sz="2600" dirty="0"/>
          </a:p>
        </p:txBody>
      </p:sp>
      <p:sp>
        <p:nvSpPr>
          <p:cNvPr id="477" name="Google Shape;477;p58"/>
          <p:cNvSpPr/>
          <p:nvPr/>
        </p:nvSpPr>
        <p:spPr>
          <a:xfrm>
            <a:off x="2907346" y="5080909"/>
            <a:ext cx="5484300" cy="1091452"/>
          </a:xfrm>
          <a:prstGeom prst="rect">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n-US" sz="2800">
                <a:solidFill>
                  <a:srgbClr val="FFFFFF"/>
                </a:solidFill>
                <a:latin typeface="Cambria"/>
                <a:ea typeface="Cambria"/>
                <a:cs typeface="Cambria"/>
                <a:sym typeface="Cambria"/>
              </a:rPr>
              <a:t>¡Nunca mezcles amoníaco o vinagre con cloro! </a:t>
            </a:r>
            <a:endParaRPr sz="2800">
              <a:solidFill>
                <a:srgbClr val="FFFFFF"/>
              </a:solidFill>
              <a:latin typeface="Cambria"/>
              <a:ea typeface="Cambria"/>
              <a:cs typeface="Cambria"/>
              <a:sym typeface="Cambria"/>
            </a:endParaRPr>
          </a:p>
          <a:p>
            <a:pPr marL="0" marR="0" lvl="0" indent="0" algn="ctr" rtl="0">
              <a:spcBef>
                <a:spcPts val="0"/>
              </a:spcBef>
              <a:spcAft>
                <a:spcPts val="0"/>
              </a:spcAft>
              <a:buNone/>
            </a:pPr>
            <a:endParaRPr sz="2800">
              <a:solidFill>
                <a:schemeClr val="lt1"/>
              </a:solidFill>
              <a:latin typeface="Cambria"/>
              <a:ea typeface="Cambria"/>
              <a:cs typeface="Cambria"/>
              <a:sym typeface="Cambria"/>
            </a:endParaRPr>
          </a:p>
        </p:txBody>
      </p:sp>
      <p:sp>
        <p:nvSpPr>
          <p:cNvPr id="478" name="Google Shape;478;p58"/>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7"/>
                                        </p:tgtEl>
                                        <p:attrNameLst>
                                          <p:attrName>style.visibility</p:attrName>
                                        </p:attrNameLst>
                                      </p:cBhvr>
                                      <p:to>
                                        <p:strVal val="visible"/>
                                      </p:to>
                                    </p:set>
                                    <p:anim calcmode="lin" valueType="num">
                                      <p:cBhvr additive="base">
                                        <p:cTn id="7" dur="500"/>
                                        <p:tgtEl>
                                          <p:spTgt spid="4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9"/>
          <p:cNvSpPr txBox="1">
            <a:spLocks noGrp="1"/>
          </p:cNvSpPr>
          <p:nvPr>
            <p:ph type="title"/>
          </p:nvPr>
        </p:nvSpPr>
        <p:spPr>
          <a:xfrm>
            <a:off x="628650" y="411982"/>
            <a:ext cx="7886700" cy="101763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¿Qué tal el cloro?</a:t>
            </a:r>
            <a:endParaRPr lang="es-MX" sz="4000" dirty="0"/>
          </a:p>
        </p:txBody>
      </p:sp>
      <p:sp>
        <p:nvSpPr>
          <p:cNvPr id="485" name="Google Shape;485;p59"/>
          <p:cNvSpPr txBox="1">
            <a:spLocks noGrp="1"/>
          </p:cNvSpPr>
          <p:nvPr>
            <p:ph type="body" idx="1"/>
          </p:nvPr>
        </p:nvSpPr>
        <p:spPr>
          <a:xfrm>
            <a:off x="628641" y="1163280"/>
            <a:ext cx="8084400" cy="46713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1800" dirty="0"/>
              <a:t>Generalmente se usa porque es:</a:t>
            </a:r>
          </a:p>
          <a:p>
            <a:pPr marL="571500" indent="-285750">
              <a:buSzPct val="100000"/>
            </a:pPr>
            <a:r>
              <a:rPr lang="es-MX" sz="1800" dirty="0" smtClean="0"/>
              <a:t>barato</a:t>
            </a:r>
            <a:endParaRPr lang="es-MX" sz="1800" dirty="0"/>
          </a:p>
          <a:p>
            <a:pPr marL="571500" indent="-285750">
              <a:buSzPct val="100000"/>
            </a:pPr>
            <a:r>
              <a:rPr lang="es-MX" sz="1800" dirty="0" smtClean="0"/>
              <a:t>efectivo </a:t>
            </a:r>
            <a:r>
              <a:rPr lang="es-MX" sz="1800" dirty="0"/>
              <a:t>(si lo usa como se indica)</a:t>
            </a:r>
          </a:p>
          <a:p>
            <a:pPr marL="571500" indent="-285750">
              <a:buSzPct val="100000"/>
            </a:pPr>
            <a:r>
              <a:rPr lang="es-MX" sz="1800" dirty="0" smtClean="0"/>
              <a:t>fácilmente </a:t>
            </a:r>
            <a:r>
              <a:rPr lang="es-MX" sz="1800" dirty="0"/>
              <a:t>disponible</a:t>
            </a:r>
          </a:p>
          <a:p>
            <a:pPr marL="0" lvl="0" indent="0" algn="l" rtl="0">
              <a:spcBef>
                <a:spcPts val="1000"/>
              </a:spcBef>
              <a:spcAft>
                <a:spcPts val="0"/>
              </a:spcAft>
              <a:buClr>
                <a:schemeClr val="dk1"/>
              </a:buClr>
              <a:buSzPts val="1100"/>
              <a:buFont typeface="Arial"/>
              <a:buNone/>
            </a:pPr>
            <a:r>
              <a:rPr lang="es-MX" sz="1800" dirty="0"/>
              <a:t>Tengan cuidado porque podría:</a:t>
            </a:r>
          </a:p>
          <a:p>
            <a:pPr marL="571500" lvl="0" indent="-285750" algn="l" rtl="0">
              <a:spcBef>
                <a:spcPts val="1000"/>
              </a:spcBef>
              <a:spcAft>
                <a:spcPts val="0"/>
              </a:spcAft>
              <a:buClr>
                <a:schemeClr val="dk1"/>
              </a:buClr>
              <a:buSzPct val="100000"/>
              <a:buFont typeface="Arial" panose="020B0604020202020204" pitchFamily="34" charset="0"/>
              <a:buChar char="•"/>
            </a:pPr>
            <a:r>
              <a:rPr lang="es-MX" sz="1800" dirty="0" smtClean="0"/>
              <a:t>irritar </a:t>
            </a:r>
            <a:r>
              <a:rPr lang="es-MX" sz="1800" dirty="0"/>
              <a:t>la piel y los ojos</a:t>
            </a:r>
          </a:p>
          <a:p>
            <a:pPr marL="571500" lvl="0" indent="-285750" algn="l" rtl="0">
              <a:spcBef>
                <a:spcPts val="1000"/>
              </a:spcBef>
              <a:spcAft>
                <a:spcPts val="0"/>
              </a:spcAft>
              <a:buClr>
                <a:schemeClr val="dk1"/>
              </a:buClr>
              <a:buSzPct val="100000"/>
              <a:buFont typeface="Arial" panose="020B0604020202020204" pitchFamily="34" charset="0"/>
              <a:buChar char="•"/>
            </a:pPr>
            <a:r>
              <a:rPr lang="es-MX" sz="1800" dirty="0" smtClean="0"/>
              <a:t>provocar </a:t>
            </a:r>
            <a:r>
              <a:rPr lang="es-MX" sz="1800" dirty="0"/>
              <a:t>el asma</a:t>
            </a:r>
          </a:p>
          <a:p>
            <a:pPr marL="571500" lvl="0" indent="-285750" algn="l" rtl="0">
              <a:spcBef>
                <a:spcPts val="1000"/>
              </a:spcBef>
              <a:spcAft>
                <a:spcPts val="0"/>
              </a:spcAft>
              <a:buClr>
                <a:schemeClr val="dk1"/>
              </a:buClr>
              <a:buSzPct val="100000"/>
              <a:buFont typeface="Arial" panose="020B0604020202020204" pitchFamily="34" charset="0"/>
              <a:buChar char="•"/>
            </a:pPr>
            <a:r>
              <a:rPr lang="es-MX" sz="1800" dirty="0" smtClean="0"/>
              <a:t>afectar </a:t>
            </a:r>
            <a:r>
              <a:rPr lang="es-MX" sz="1800" dirty="0"/>
              <a:t>la respiración ( aunque no tengas asma)</a:t>
            </a:r>
          </a:p>
          <a:p>
            <a:pPr marL="571500" lvl="0" indent="-285750" algn="l" rtl="0">
              <a:spcBef>
                <a:spcPts val="1000"/>
              </a:spcBef>
              <a:spcAft>
                <a:spcPts val="0"/>
              </a:spcAft>
              <a:buClr>
                <a:schemeClr val="dk1"/>
              </a:buClr>
              <a:buSzPct val="100000"/>
              <a:buFont typeface="Arial" panose="020B0604020202020204" pitchFamily="34" charset="0"/>
              <a:buChar char="•"/>
            </a:pPr>
            <a:r>
              <a:rPr lang="es-MX" sz="1800" dirty="0" smtClean="0"/>
              <a:t>dañar </a:t>
            </a:r>
            <a:r>
              <a:rPr lang="es-MX" sz="1800" dirty="0"/>
              <a:t>la ropa</a:t>
            </a:r>
          </a:p>
          <a:p>
            <a:pPr marL="571500" lvl="0" indent="-285750" algn="l" rtl="0">
              <a:spcBef>
                <a:spcPts val="1000"/>
              </a:spcBef>
              <a:spcAft>
                <a:spcPts val="0"/>
              </a:spcAft>
              <a:buClr>
                <a:schemeClr val="dk1"/>
              </a:buClr>
              <a:buSzPct val="100000"/>
              <a:buFont typeface="Arial" panose="020B0604020202020204" pitchFamily="34" charset="0"/>
              <a:buChar char="•"/>
            </a:pPr>
            <a:r>
              <a:rPr lang="es-MX" sz="1800" dirty="0" smtClean="0"/>
              <a:t>ser </a:t>
            </a:r>
            <a:r>
              <a:rPr lang="es-MX" sz="1800" dirty="0"/>
              <a:t>corrosivo</a:t>
            </a:r>
          </a:p>
          <a:p>
            <a:pPr marL="0" lvl="0" indent="0" algn="l" rtl="0">
              <a:spcBef>
                <a:spcPts val="1000"/>
              </a:spcBef>
              <a:spcAft>
                <a:spcPts val="0"/>
              </a:spcAft>
              <a:buClr>
                <a:schemeClr val="dk1"/>
              </a:buClr>
              <a:buSzPts val="1100"/>
              <a:buFont typeface="Arial"/>
              <a:buNone/>
            </a:pPr>
            <a:r>
              <a:rPr lang="es-MX" sz="1800" dirty="0"/>
              <a:t>Notas:</a:t>
            </a:r>
          </a:p>
          <a:p>
            <a:pPr marL="457200" lvl="0" indent="0" algn="l" rtl="0">
              <a:spcBef>
                <a:spcPts val="500"/>
              </a:spcBef>
              <a:spcAft>
                <a:spcPts val="0"/>
              </a:spcAft>
              <a:buClr>
                <a:schemeClr val="dk1"/>
              </a:buClr>
              <a:buSzPts val="1100"/>
              <a:buFont typeface="Arial"/>
              <a:buNone/>
            </a:pPr>
            <a:r>
              <a:rPr lang="es-MX" sz="1500" dirty="0"/>
              <a:t>*El blanqueador tiene poco tiempo de duración, necesita ser mezclado con agua diariamente.</a:t>
            </a:r>
          </a:p>
          <a:p>
            <a:pPr marL="457200" lvl="0" indent="0" algn="l" rtl="0">
              <a:spcBef>
                <a:spcPts val="500"/>
              </a:spcBef>
              <a:spcAft>
                <a:spcPts val="0"/>
              </a:spcAft>
              <a:buClr>
                <a:schemeClr val="dk1"/>
              </a:buClr>
              <a:buSzPts val="1100"/>
              <a:buFont typeface="Arial"/>
              <a:buNone/>
            </a:pPr>
            <a:r>
              <a:rPr lang="es-MX" sz="1500" dirty="0"/>
              <a:t>**El cloro de la lavandería no es un desinfectante registrado por la EPA. Revise la etiqueta.</a:t>
            </a:r>
          </a:p>
          <a:p>
            <a:pPr marL="228600" lvl="0" indent="-64135" algn="l" rtl="0">
              <a:lnSpc>
                <a:spcPct val="70000"/>
              </a:lnSpc>
              <a:spcBef>
                <a:spcPts val="1000"/>
              </a:spcBef>
              <a:spcAft>
                <a:spcPts val="0"/>
              </a:spcAft>
              <a:buClr>
                <a:schemeClr val="dk1"/>
              </a:buClr>
              <a:buSzPts val="2590"/>
              <a:buNone/>
            </a:pPr>
            <a:endParaRPr lang="es-MX" sz="1820" dirty="0"/>
          </a:p>
          <a:p>
            <a:pPr marL="228600" lvl="0" indent="-64135" algn="l" rtl="0">
              <a:lnSpc>
                <a:spcPct val="70000"/>
              </a:lnSpc>
              <a:spcBef>
                <a:spcPts val="1000"/>
              </a:spcBef>
              <a:spcAft>
                <a:spcPts val="0"/>
              </a:spcAft>
              <a:buClr>
                <a:schemeClr val="dk1"/>
              </a:buClr>
              <a:buSzPts val="2590"/>
              <a:buNone/>
            </a:pPr>
            <a:endParaRPr lang="es-MX" sz="2590" dirty="0"/>
          </a:p>
        </p:txBody>
      </p:sp>
      <p:sp>
        <p:nvSpPr>
          <p:cNvPr id="486" name="Google Shape;486;p59"/>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60"/>
          <p:cNvSpPr txBox="1">
            <a:spLocks noGrp="1"/>
          </p:cNvSpPr>
          <p:nvPr>
            <p:ph type="title"/>
          </p:nvPr>
        </p:nvSpPr>
        <p:spPr>
          <a:xfrm>
            <a:off x="628650" y="555281"/>
            <a:ext cx="7886700" cy="9409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Si usa cloro: </a:t>
            </a:r>
            <a:endParaRPr lang="es-MX" sz="4000" dirty="0"/>
          </a:p>
        </p:txBody>
      </p:sp>
      <p:sp>
        <p:nvSpPr>
          <p:cNvPr id="493" name="Google Shape;493;p60"/>
          <p:cNvSpPr txBox="1">
            <a:spLocks noGrp="1"/>
          </p:cNvSpPr>
          <p:nvPr>
            <p:ph type="body" idx="1"/>
          </p:nvPr>
        </p:nvSpPr>
        <p:spPr>
          <a:xfrm>
            <a:off x="756924" y="1496214"/>
            <a:ext cx="7886700" cy="4351200"/>
          </a:xfrm>
          <a:prstGeom prst="rect">
            <a:avLst/>
          </a:prstGeom>
          <a:noFill/>
          <a:ln>
            <a:noFill/>
          </a:ln>
        </p:spPr>
        <p:txBody>
          <a:bodyPr spcFirstLastPara="1" wrap="square" lIns="91425" tIns="45700" rIns="91425" bIns="45700" anchor="t" anchorCtr="0">
            <a:noAutofit/>
          </a:bodyPr>
          <a:lstStyle/>
          <a:p>
            <a:pPr marL="0" lvl="0" indent="0" algn="l"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a:t>Asegure usar blanqueador germicida, no de lavandería.</a:t>
            </a:r>
          </a:p>
          <a:p>
            <a:pPr marL="0" lvl="0" indent="0" algn="l"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a:t>Mezcle diariamente, siga las instrucciones de la etiqueta para </a:t>
            </a:r>
            <a:r>
              <a:rPr lang="es-MX" sz="2500" dirty="0" err="1"/>
              <a:t>sanitizar</a:t>
            </a:r>
            <a:r>
              <a:rPr lang="es-MX" sz="2500" dirty="0"/>
              <a:t> y desinfectar. Marque el frasco e incluya la fecha.</a:t>
            </a:r>
          </a:p>
          <a:p>
            <a:pPr marL="0" lvl="0" indent="0" algn="l"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a:t>Use un embudo al mezclar para disminuir la cantidad de blanqueador que se inhale.</a:t>
            </a:r>
          </a:p>
          <a:p>
            <a:pPr marL="0" lvl="0" indent="0" algn="l"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a:t>Mezcle el cloro en agua fría para reducir los gases (en lugar de añadir agua al cloro).</a:t>
            </a:r>
          </a:p>
          <a:p>
            <a:pPr marL="0" lvl="0" indent="0" algn="l"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a:t>Utilice siempre un instrumento medidor.</a:t>
            </a:r>
          </a:p>
          <a:p>
            <a:pPr marL="0" lvl="0" indent="0" algn="l" rtl="0">
              <a:lnSpc>
                <a:spcPct val="90000"/>
              </a:lnSpc>
              <a:spcBef>
                <a:spcPts val="1000"/>
              </a:spcBef>
              <a:spcAft>
                <a:spcPts val="0"/>
              </a:spcAft>
              <a:buNone/>
            </a:pPr>
            <a:endParaRPr lang="es-MX" sz="2590" dirty="0"/>
          </a:p>
          <a:p>
            <a:pPr marL="228600" lvl="0" indent="-64135" algn="l" rtl="0">
              <a:lnSpc>
                <a:spcPct val="90000"/>
              </a:lnSpc>
              <a:spcBef>
                <a:spcPts val="1000"/>
              </a:spcBef>
              <a:spcAft>
                <a:spcPts val="0"/>
              </a:spcAft>
              <a:buClr>
                <a:schemeClr val="dk1"/>
              </a:buClr>
              <a:buSzPts val="2590"/>
              <a:buNone/>
            </a:pPr>
            <a:endParaRPr lang="es-MX" sz="2590" dirty="0"/>
          </a:p>
          <a:p>
            <a:pPr marL="228600" lvl="0" indent="-87629" algn="l" rtl="0">
              <a:lnSpc>
                <a:spcPct val="90000"/>
              </a:lnSpc>
              <a:spcBef>
                <a:spcPts val="1000"/>
              </a:spcBef>
              <a:spcAft>
                <a:spcPts val="0"/>
              </a:spcAft>
              <a:buClr>
                <a:schemeClr val="dk1"/>
              </a:buClr>
              <a:buSzPts val="2220"/>
              <a:buNone/>
            </a:pPr>
            <a:endParaRPr lang="es-MX" sz="2220" dirty="0"/>
          </a:p>
          <a:p>
            <a:pPr marL="228600" lvl="0" indent="-64135" algn="l" rtl="0">
              <a:lnSpc>
                <a:spcPct val="90000"/>
              </a:lnSpc>
              <a:spcBef>
                <a:spcPts val="1000"/>
              </a:spcBef>
              <a:spcAft>
                <a:spcPts val="0"/>
              </a:spcAft>
              <a:buClr>
                <a:schemeClr val="dk1"/>
              </a:buClr>
              <a:buSzPts val="2590"/>
              <a:buNone/>
            </a:pPr>
            <a:endParaRPr lang="es-MX" sz="2590" dirty="0"/>
          </a:p>
          <a:p>
            <a:pPr marL="228600" lvl="0" indent="-64135" algn="l" rtl="0">
              <a:lnSpc>
                <a:spcPct val="90000"/>
              </a:lnSpc>
              <a:spcBef>
                <a:spcPts val="1000"/>
              </a:spcBef>
              <a:spcAft>
                <a:spcPts val="0"/>
              </a:spcAft>
              <a:buClr>
                <a:schemeClr val="dk1"/>
              </a:buClr>
              <a:buSzPts val="2590"/>
              <a:buNone/>
            </a:pPr>
            <a:endParaRPr lang="es-MX" sz="2590" dirty="0"/>
          </a:p>
        </p:txBody>
      </p:sp>
      <p:sp>
        <p:nvSpPr>
          <p:cNvPr id="494" name="Google Shape;494;p60"/>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Google Shape;500;p61"/>
          <p:cNvSpPr txBox="1">
            <a:spLocks noGrp="1"/>
          </p:cNvSpPr>
          <p:nvPr>
            <p:ph type="title"/>
          </p:nvPr>
        </p:nvSpPr>
        <p:spPr>
          <a:xfrm>
            <a:off x="1262418" y="411982"/>
            <a:ext cx="6619164"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600"/>
              <a:buFont typeface="Calibri"/>
              <a:buNone/>
            </a:pPr>
            <a:r>
              <a:rPr lang="es-MX" sz="3600" dirty="0">
                <a:latin typeface="Calibri"/>
                <a:ea typeface="Calibri"/>
                <a:cs typeface="Calibri"/>
                <a:sym typeface="Calibri"/>
              </a:rPr>
              <a:t>Reduzca</a:t>
            </a:r>
            <a:r>
              <a:rPr lang="es-MX" sz="3600" dirty="0"/>
              <a:t> el Desorden</a:t>
            </a:r>
            <a:r>
              <a:rPr lang="es-MX" sz="3600" dirty="0">
                <a:latin typeface="Calibri"/>
                <a:ea typeface="Calibri"/>
                <a:cs typeface="Calibri"/>
                <a:sym typeface="Calibri"/>
              </a:rPr>
              <a:t> </a:t>
            </a:r>
            <a:r>
              <a:rPr lang="es-MX" sz="3600" dirty="0"/>
              <a:t>y los Juguetes Compartidos</a:t>
            </a:r>
            <a:endParaRPr lang="es-MX" sz="3600" dirty="0">
              <a:latin typeface="Calibri"/>
              <a:ea typeface="Calibri"/>
              <a:cs typeface="Calibri"/>
              <a:sym typeface="Calibri"/>
            </a:endParaRPr>
          </a:p>
        </p:txBody>
      </p:sp>
      <p:sp>
        <p:nvSpPr>
          <p:cNvPr id="501" name="Google Shape;501;p61"/>
          <p:cNvSpPr txBox="1">
            <a:spLocks noGrp="1"/>
          </p:cNvSpPr>
          <p:nvPr>
            <p:ph type="body" idx="1"/>
          </p:nvPr>
        </p:nvSpPr>
        <p:spPr>
          <a:xfrm>
            <a:off x="635000" y="1786002"/>
            <a:ext cx="7886700" cy="4351338"/>
          </a:xfrm>
          <a:prstGeom prst="rect">
            <a:avLst/>
          </a:prstGeom>
          <a:noFill/>
          <a:ln>
            <a:noFill/>
          </a:ln>
        </p:spPr>
        <p:txBody>
          <a:bodyPr spcFirstLastPara="1" wrap="square" lIns="91425" tIns="45700" rIns="91425" bIns="45700" anchor="t" anchorCtr="0">
            <a:noAutofit/>
          </a:bodyPr>
          <a:lstStyle/>
          <a:p>
            <a:pPr marL="228600" lvl="0" indent="-200025" algn="l" rtl="0">
              <a:lnSpc>
                <a:spcPct val="90000"/>
              </a:lnSpc>
              <a:spcBef>
                <a:spcPts val="0"/>
              </a:spcBef>
              <a:spcAft>
                <a:spcPts val="0"/>
              </a:spcAft>
              <a:buClr>
                <a:schemeClr val="dk1"/>
              </a:buClr>
              <a:buSzPts val="3150"/>
              <a:buChar char="•"/>
            </a:pPr>
            <a:r>
              <a:rPr lang="es-MX" dirty="0"/>
              <a:t>Mantenga las superficies desocupadas para que pueda limpiar y desinfectar con facilidad.</a:t>
            </a:r>
          </a:p>
          <a:p>
            <a:pPr marL="228600" lvl="0" indent="-200025" algn="l" rtl="0">
              <a:lnSpc>
                <a:spcPct val="90000"/>
              </a:lnSpc>
              <a:spcBef>
                <a:spcPts val="1000"/>
              </a:spcBef>
              <a:spcAft>
                <a:spcPts val="0"/>
              </a:spcAft>
              <a:buClr>
                <a:schemeClr val="dk1"/>
              </a:buClr>
              <a:buSzPts val="3150"/>
              <a:buChar char="•"/>
            </a:pPr>
            <a:r>
              <a:rPr lang="es-MX" dirty="0"/>
              <a:t>Guarde los materiales que no utiliza.</a:t>
            </a:r>
          </a:p>
          <a:p>
            <a:pPr marL="228600" lvl="0" indent="-200025" algn="l" rtl="0">
              <a:lnSpc>
                <a:spcPct val="90000"/>
              </a:lnSpc>
              <a:spcBef>
                <a:spcPts val="1000"/>
              </a:spcBef>
              <a:spcAft>
                <a:spcPts val="0"/>
              </a:spcAft>
              <a:buClr>
                <a:schemeClr val="dk1"/>
              </a:buClr>
              <a:buSzPts val="3150"/>
              <a:buChar char="•"/>
            </a:pPr>
            <a:r>
              <a:rPr lang="es-MX" dirty="0"/>
              <a:t>Recuerde a los niños y familias de no traer objetos o juguetes personales.</a:t>
            </a:r>
          </a:p>
          <a:p>
            <a:pPr marL="228600" lvl="0" indent="-200025" algn="l" rtl="0">
              <a:lnSpc>
                <a:spcPct val="90000"/>
              </a:lnSpc>
              <a:spcBef>
                <a:spcPts val="1000"/>
              </a:spcBef>
              <a:spcAft>
                <a:spcPts val="0"/>
              </a:spcAft>
              <a:buClr>
                <a:schemeClr val="dk1"/>
              </a:buClr>
              <a:buSzPts val="3150"/>
              <a:buChar char="•"/>
            </a:pPr>
            <a:r>
              <a:rPr lang="es-MX" dirty="0"/>
              <a:t>Limite el uso de juguetes compartidos y utilice artículos fáciles de limpiar y desinfectar.</a:t>
            </a:r>
          </a:p>
          <a:p>
            <a:pPr marL="0" lvl="0" indent="0" algn="l"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p:txBody>
      </p:sp>
      <p:sp>
        <p:nvSpPr>
          <p:cNvPr id="502" name="Google Shape;502;p61"/>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MX" sz="18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62"/>
          <p:cNvSpPr txBox="1">
            <a:spLocks noGrp="1"/>
          </p:cNvSpPr>
          <p:nvPr>
            <p:ph type="title"/>
          </p:nvPr>
        </p:nvSpPr>
        <p:spPr>
          <a:xfrm>
            <a:off x="62593" y="365126"/>
            <a:ext cx="9081407"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00"/>
              <a:buFont typeface="Calibri"/>
              <a:buNone/>
            </a:pPr>
            <a:r>
              <a:rPr lang="en-US" sz="3900" dirty="0" err="1"/>
              <a:t>Estrategias</a:t>
            </a:r>
            <a:r>
              <a:rPr lang="en-US" sz="3900" dirty="0"/>
              <a:t> para </a:t>
            </a:r>
            <a:r>
              <a:rPr lang="en-US" sz="3900" dirty="0" err="1"/>
              <a:t>reducir</a:t>
            </a:r>
            <a:r>
              <a:rPr lang="en-US" sz="3900" dirty="0"/>
              <a:t> el </a:t>
            </a:r>
            <a:r>
              <a:rPr lang="en-US" sz="3900" dirty="0" err="1"/>
              <a:t>contagio</a:t>
            </a:r>
            <a:r>
              <a:rPr lang="en-US" sz="3900" dirty="0"/>
              <a:t> de COVID-19</a:t>
            </a:r>
            <a:endParaRPr sz="3900" dirty="0"/>
          </a:p>
        </p:txBody>
      </p:sp>
      <p:sp>
        <p:nvSpPr>
          <p:cNvPr id="509" name="Google Shape;509;p62"/>
          <p:cNvSpPr/>
          <p:nvPr/>
        </p:nvSpPr>
        <p:spPr>
          <a:xfrm>
            <a:off x="62593" y="4417219"/>
            <a:ext cx="7367410" cy="914400"/>
          </a:xfrm>
          <a:prstGeom prst="ellipse">
            <a:avLst/>
          </a:prstGeom>
          <a:solidFill>
            <a:schemeClr val="lt1"/>
          </a:solidFill>
          <a:ln w="12700" cap="flat" cmpd="sng">
            <a:solidFill>
              <a:srgbClr val="D90F8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0" name="Google Shape;510;p62"/>
          <p:cNvSpPr txBox="1">
            <a:spLocks noGrp="1"/>
          </p:cNvSpPr>
          <p:nvPr>
            <p:ph type="body" idx="1"/>
          </p:nvPr>
        </p:nvSpPr>
        <p:spPr>
          <a:xfrm>
            <a:off x="481806" y="1847850"/>
            <a:ext cx="7886700" cy="4351338"/>
          </a:xfrm>
          <a:prstGeom prst="rect">
            <a:avLst/>
          </a:prstGeom>
          <a:noFill/>
          <a:ln>
            <a:noFill/>
          </a:ln>
        </p:spPr>
        <p:txBody>
          <a:bodyPr spcFirstLastPara="1" wrap="square" lIns="91425" tIns="45700" rIns="91425" bIns="45700" anchor="t" anchorCtr="0">
            <a:noAutofit/>
          </a:bodyPr>
          <a:lstStyle/>
          <a:p>
            <a:pPr marL="0" lvl="0" indent="0">
              <a:spcBef>
                <a:spcPts val="500"/>
              </a:spcBef>
              <a:buSzPts val="1100"/>
              <a:buNone/>
            </a:pPr>
            <a:r>
              <a:rPr lang="es-MX" sz="3600" dirty="0">
                <a:latin typeface="Arial"/>
                <a:ea typeface="Arial"/>
                <a:cs typeface="Arial"/>
                <a:sym typeface="Arial"/>
              </a:rPr>
              <a:t>•</a:t>
            </a:r>
            <a:r>
              <a:rPr lang="es-MX" sz="3600" dirty="0"/>
              <a:t>Si está enfermo, quédese en casa</a:t>
            </a:r>
          </a:p>
          <a:p>
            <a:pPr marL="0" lvl="0" indent="0">
              <a:spcBef>
                <a:spcPts val="500"/>
              </a:spcBef>
              <a:buSzPts val="1100"/>
              <a:buNone/>
            </a:pPr>
            <a:r>
              <a:rPr lang="es-MX" sz="3600" dirty="0">
                <a:latin typeface="Arial"/>
                <a:ea typeface="Arial"/>
                <a:cs typeface="Arial"/>
                <a:sym typeface="Arial"/>
              </a:rPr>
              <a:t>•</a:t>
            </a:r>
            <a:r>
              <a:rPr lang="es-MX" sz="3600" dirty="0"/>
              <a:t>La higiene personal (Lávese las manos con frecuencia, cúbrase con el codo al toser, etc.)</a:t>
            </a:r>
          </a:p>
          <a:p>
            <a:pPr marL="0" lvl="0" indent="0">
              <a:spcBef>
                <a:spcPts val="500"/>
              </a:spcBef>
              <a:buSzPts val="1100"/>
              <a:buNone/>
            </a:pPr>
            <a:r>
              <a:rPr lang="es-MX" sz="3600" dirty="0">
                <a:latin typeface="Arial"/>
                <a:ea typeface="Arial"/>
                <a:cs typeface="Arial"/>
                <a:sym typeface="Arial"/>
              </a:rPr>
              <a:t>•</a:t>
            </a:r>
            <a:r>
              <a:rPr lang="es-MX" sz="3600" dirty="0"/>
              <a:t>Limpiar y desinfectar las superficies</a:t>
            </a:r>
          </a:p>
          <a:p>
            <a:pPr marL="0" lvl="0" indent="0">
              <a:spcBef>
                <a:spcPts val="500"/>
              </a:spcBef>
              <a:buSzPts val="1100"/>
              <a:buNone/>
            </a:pPr>
            <a:r>
              <a:rPr lang="es-MX" sz="3600" dirty="0">
                <a:latin typeface="Arial"/>
                <a:ea typeface="Arial"/>
                <a:cs typeface="Arial"/>
                <a:sym typeface="Arial"/>
              </a:rPr>
              <a:t>•</a:t>
            </a:r>
            <a:r>
              <a:rPr lang="es-MX" sz="3600" dirty="0"/>
              <a:t>Mantener la distancia física</a:t>
            </a:r>
          </a:p>
        </p:txBody>
      </p:sp>
      <p:sp>
        <p:nvSpPr>
          <p:cNvPr id="511" name="Google Shape;511;p62"/>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1000"/>
                                        <p:tgtEl>
                                          <p:spTgt spid="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Distanciamiento Físico: Entrada</a:t>
            </a:r>
          </a:p>
        </p:txBody>
      </p:sp>
      <p:sp>
        <p:nvSpPr>
          <p:cNvPr id="518" name="Google Shape;518;p63"/>
          <p:cNvSpPr txBox="1">
            <a:spLocks noGrp="1"/>
          </p:cNvSpPr>
          <p:nvPr>
            <p:ph type="body" idx="1"/>
          </p:nvPr>
        </p:nvSpPr>
        <p:spPr>
          <a:xfrm>
            <a:off x="691242" y="1501005"/>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200"/>
              <a:buChar char="•"/>
            </a:pPr>
            <a:r>
              <a:rPr lang="es-MX" dirty="0" smtClean="0"/>
              <a:t>No permita visitantes no-esenciales.</a:t>
            </a:r>
            <a:r>
              <a:rPr lang="es-MX" dirty="0"/>
              <a:t> </a:t>
            </a:r>
            <a:r>
              <a:rPr lang="es-MX" dirty="0" smtClean="0"/>
              <a:t>Los </a:t>
            </a:r>
            <a:r>
              <a:rPr lang="es-MX" dirty="0" err="1" smtClean="0"/>
              <a:t>IEPs</a:t>
            </a:r>
            <a:r>
              <a:rPr lang="es-MX" dirty="0" smtClean="0"/>
              <a:t> </a:t>
            </a:r>
            <a:r>
              <a:rPr lang="es-MX" dirty="0"/>
              <a:t>para niños con necesidades especiales pueden continuar. </a:t>
            </a:r>
            <a:endParaRPr lang="es-MX" dirty="0" smtClean="0"/>
          </a:p>
          <a:p>
            <a:pPr marL="228600" lvl="0" indent="-228600" algn="l" rtl="0">
              <a:lnSpc>
                <a:spcPct val="90000"/>
              </a:lnSpc>
              <a:spcBef>
                <a:spcPts val="0"/>
              </a:spcBef>
              <a:spcAft>
                <a:spcPts val="0"/>
              </a:spcAft>
              <a:buClr>
                <a:schemeClr val="dk1"/>
              </a:buClr>
              <a:buSzPts val="3200"/>
              <a:buChar char="•"/>
            </a:pPr>
            <a:r>
              <a:rPr lang="es-MX" dirty="0" smtClean="0"/>
              <a:t>Posponga o cancele el uso de voluntarios en la clase.</a:t>
            </a:r>
            <a:endParaRPr lang="es-MX" dirty="0"/>
          </a:p>
          <a:p>
            <a:pPr marL="228600" lvl="0" indent="-228600" algn="l" rtl="0">
              <a:lnSpc>
                <a:spcPct val="90000"/>
              </a:lnSpc>
              <a:spcBef>
                <a:spcPts val="1000"/>
              </a:spcBef>
              <a:spcAft>
                <a:spcPts val="0"/>
              </a:spcAft>
              <a:buClr>
                <a:schemeClr val="dk1"/>
              </a:buClr>
              <a:buSzPts val="3200"/>
              <a:buChar char="•"/>
            </a:pPr>
            <a:r>
              <a:rPr lang="es-MX" dirty="0"/>
              <a:t>El personal de oficina debe trabajar desde casa, si es posible.</a:t>
            </a:r>
          </a:p>
          <a:p>
            <a:pPr marL="228600" lvl="0" indent="-228600" algn="l" rtl="0">
              <a:lnSpc>
                <a:spcPct val="90000"/>
              </a:lnSpc>
              <a:spcBef>
                <a:spcPts val="1000"/>
              </a:spcBef>
              <a:spcAft>
                <a:spcPts val="0"/>
              </a:spcAft>
              <a:buClr>
                <a:schemeClr val="dk1"/>
              </a:buClr>
              <a:buSzPts val="3200"/>
              <a:buChar char="•"/>
            </a:pPr>
            <a:r>
              <a:rPr lang="es-MX" dirty="0"/>
              <a:t>Abstenerse de dar abrazos y saludar de mano</a:t>
            </a:r>
            <a:r>
              <a:rPr lang="es-MX" dirty="0" smtClean="0"/>
              <a:t>.</a:t>
            </a:r>
            <a:endParaRPr lang="es-MX"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4400"/>
              <a:buFont typeface="Calibri"/>
              <a:buNone/>
            </a:pPr>
            <a:r>
              <a:rPr lang="es-MX" sz="4000" dirty="0">
                <a:latin typeface="Arial"/>
                <a:ea typeface="Arial"/>
                <a:cs typeface="Arial"/>
                <a:sym typeface="Arial"/>
              </a:rPr>
              <a:t>Comunicación Con Las Familias</a:t>
            </a:r>
            <a:endParaRPr lang="es-MX" sz="4000" dirty="0"/>
          </a:p>
        </p:txBody>
      </p:sp>
      <p:sp>
        <p:nvSpPr>
          <p:cNvPr id="123" name="Google Shape;123;p17"/>
          <p:cNvSpPr txBox="1">
            <a:spLocks noGrp="1"/>
          </p:cNvSpPr>
          <p:nvPr>
            <p:ph type="body" idx="1"/>
          </p:nvPr>
        </p:nvSpPr>
        <p:spPr>
          <a:xfrm>
            <a:off x="781677" y="1501005"/>
            <a:ext cx="7886700" cy="4351338"/>
          </a:xfrm>
          <a:prstGeom prst="rect">
            <a:avLst/>
          </a:prstGeom>
          <a:noFill/>
          <a:ln>
            <a:noFill/>
          </a:ln>
        </p:spPr>
        <p:txBody>
          <a:bodyPr spcFirstLastPara="1" wrap="square" lIns="91425" tIns="45700" rIns="91425" bIns="45700" anchor="t" anchorCtr="0">
            <a:noAutofit/>
          </a:bodyPr>
          <a:lstStyle/>
          <a:p>
            <a:pPr indent="-457200">
              <a:buSzPct val="100000"/>
            </a:pPr>
            <a:r>
              <a:rPr lang="es-MX" sz="2400" dirty="0" smtClean="0"/>
              <a:t>Actualice </a:t>
            </a:r>
            <a:r>
              <a:rPr lang="es-MX" sz="2400" dirty="0"/>
              <a:t>la Información de Contactos de </a:t>
            </a:r>
            <a:r>
              <a:rPr lang="es-MX" sz="2400" dirty="0" smtClean="0"/>
              <a:t>Emergencia.</a:t>
            </a:r>
          </a:p>
          <a:p>
            <a:pPr indent="-457200">
              <a:buSzPct val="100000"/>
            </a:pPr>
            <a:r>
              <a:rPr lang="es-MX" sz="2400" dirty="0" smtClean="0"/>
              <a:t>Actualice Planes </a:t>
            </a:r>
            <a:r>
              <a:rPr lang="es-MX" sz="2400" dirty="0"/>
              <a:t>de Acción para Casos de Asma</a:t>
            </a:r>
            <a:r>
              <a:rPr lang="es-MX" sz="2400" dirty="0" smtClean="0"/>
              <a:t>. </a:t>
            </a:r>
            <a:r>
              <a:rPr lang="es-MX" sz="2400" b="1" dirty="0" smtClean="0"/>
              <a:t>Aviso:</a:t>
            </a:r>
            <a:r>
              <a:rPr lang="es-MX" sz="2400" dirty="0" smtClean="0"/>
              <a:t> El uso de nebulizadores no es recomendado durante la pandemia de COVID-19 porque puede incrementar la cantidad del virus en el aire.</a:t>
            </a:r>
            <a:endParaRPr lang="es-MX" sz="2400" dirty="0"/>
          </a:p>
          <a:p>
            <a:pPr indent="-457200">
              <a:buSzPct val="100000"/>
            </a:pPr>
            <a:r>
              <a:rPr lang="es-MX" sz="2400" dirty="0" smtClean="0"/>
              <a:t>Informe </a:t>
            </a:r>
            <a:r>
              <a:rPr lang="es-MX" sz="2400" dirty="0"/>
              <a:t>a las familias sobre </a:t>
            </a:r>
            <a:r>
              <a:rPr lang="es-MX" sz="2400" dirty="0" smtClean="0"/>
              <a:t>sus pólizas durante </a:t>
            </a:r>
            <a:r>
              <a:rPr lang="es-MX" sz="2400" dirty="0"/>
              <a:t>la pandemia COVID-19.</a:t>
            </a:r>
          </a:p>
          <a:p>
            <a:pPr indent="-457200">
              <a:buSzPct val="100000"/>
            </a:pPr>
            <a:r>
              <a:rPr lang="es-MX" sz="2400" dirty="0" smtClean="0"/>
              <a:t>Requiera que su personal </a:t>
            </a:r>
            <a:r>
              <a:rPr lang="es-MX" sz="2400" dirty="0"/>
              <a:t>y </a:t>
            </a:r>
            <a:r>
              <a:rPr lang="es-MX" sz="2400" dirty="0" smtClean="0"/>
              <a:t>las </a:t>
            </a:r>
            <a:r>
              <a:rPr lang="es-MX" sz="2400" dirty="0"/>
              <a:t>familia informen a su programa de inmediato si alguien en la familia es diagnosticado con COVID-19.</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64"/>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Distanciamiento Físico: </a:t>
            </a:r>
            <a:r>
              <a:rPr lang="es-MX" sz="4000" dirty="0" smtClean="0"/>
              <a:t>Durante la entrada </a:t>
            </a:r>
            <a:r>
              <a:rPr lang="es-MX" sz="4000" dirty="0"/>
              <a:t>y </a:t>
            </a:r>
            <a:r>
              <a:rPr lang="es-MX" sz="4000" dirty="0" smtClean="0"/>
              <a:t>la salida</a:t>
            </a:r>
            <a:endParaRPr lang="es-MX" sz="4000" dirty="0"/>
          </a:p>
        </p:txBody>
      </p:sp>
      <p:sp>
        <p:nvSpPr>
          <p:cNvPr id="525" name="Google Shape;525;p64"/>
          <p:cNvSpPr txBox="1">
            <a:spLocks noGrp="1"/>
          </p:cNvSpPr>
          <p:nvPr>
            <p:ph type="body" idx="1"/>
          </p:nvPr>
        </p:nvSpPr>
        <p:spPr>
          <a:xfrm>
            <a:off x="708826" y="1764774"/>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dirty="0"/>
              <a:t>Mueva su área de firmas afuera de su entrada.</a:t>
            </a:r>
          </a:p>
          <a:p>
            <a:pPr marL="228600" lvl="0" indent="-228600" algn="l" rtl="0">
              <a:lnSpc>
                <a:spcPct val="90000"/>
              </a:lnSpc>
              <a:spcBef>
                <a:spcPts val="1000"/>
              </a:spcBef>
              <a:spcAft>
                <a:spcPts val="0"/>
              </a:spcAft>
              <a:buClr>
                <a:schemeClr val="dk1"/>
              </a:buClr>
              <a:buSzPts val="2800"/>
              <a:buChar char="•"/>
            </a:pPr>
            <a:r>
              <a:rPr lang="es-MX" dirty="0"/>
              <a:t>Mantenga el desinfectante de manos disponible o acceso a lavamanos para usar antes y después de que las familias firmen la entrada y salida.</a:t>
            </a:r>
          </a:p>
          <a:p>
            <a:pPr marL="228600" lvl="0" indent="-228600" algn="l" rtl="0">
              <a:lnSpc>
                <a:spcPct val="90000"/>
              </a:lnSpc>
              <a:spcBef>
                <a:spcPts val="1000"/>
              </a:spcBef>
              <a:spcAft>
                <a:spcPts val="0"/>
              </a:spcAft>
              <a:buClr>
                <a:schemeClr val="dk1"/>
              </a:buClr>
              <a:buSzPts val="2800"/>
              <a:buChar char="•"/>
            </a:pPr>
            <a:r>
              <a:rPr lang="es-MX" dirty="0"/>
              <a:t>No compartan bolígrafos. Si usa hoja de asistencia electrónica, limpie y desinfecte la pantalla o teclado frecuentemente.</a:t>
            </a:r>
          </a:p>
          <a:p>
            <a:pPr marL="228600" lvl="0" indent="-228600" algn="l" rtl="0">
              <a:lnSpc>
                <a:spcPct val="90000"/>
              </a:lnSpc>
              <a:spcBef>
                <a:spcPts val="1000"/>
              </a:spcBef>
              <a:spcAft>
                <a:spcPts val="0"/>
              </a:spcAft>
              <a:buClr>
                <a:schemeClr val="dk1"/>
              </a:buClr>
              <a:buSzPts val="2800"/>
              <a:buChar char="•"/>
            </a:pPr>
            <a:r>
              <a:rPr lang="es-MX" dirty="0"/>
              <a:t>Asigne tiempos de dejar y recoger </a:t>
            </a:r>
            <a:r>
              <a:rPr lang="es-MX" dirty="0" smtClean="0"/>
              <a:t>a grupos pequeños, </a:t>
            </a:r>
            <a:r>
              <a:rPr lang="es-MX" dirty="0"/>
              <a:t>para prevenir grupos </a:t>
            </a:r>
            <a:r>
              <a:rPr lang="es-MX" dirty="0" smtClean="0"/>
              <a:t>grandes afuera </a:t>
            </a:r>
            <a:r>
              <a:rPr lang="es-MX" dirty="0"/>
              <a:t>de su programa. </a:t>
            </a:r>
          </a:p>
          <a:p>
            <a:pPr marL="0" lvl="0" indent="0" algn="l" rtl="0">
              <a:lnSpc>
                <a:spcPct val="90000"/>
              </a:lnSpc>
              <a:spcBef>
                <a:spcPts val="1000"/>
              </a:spcBef>
              <a:spcAft>
                <a:spcPts val="0"/>
              </a:spcAft>
              <a:buClr>
                <a:schemeClr val="dk1"/>
              </a:buClr>
              <a:buSzPts val="2800"/>
              <a:buNone/>
            </a:pPr>
            <a:endParaRPr lang="es-MX"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Distanciamiento Físico: </a:t>
            </a:r>
            <a:r>
              <a:rPr lang="es-MX" sz="4000" dirty="0" smtClean="0"/>
              <a:t>Grupos</a:t>
            </a:r>
            <a:endParaRPr lang="es-MX" sz="4000" dirty="0"/>
          </a:p>
        </p:txBody>
      </p:sp>
      <p:sp>
        <p:nvSpPr>
          <p:cNvPr id="539" name="Google Shape;539;p66"/>
          <p:cNvSpPr txBox="1">
            <a:spLocks noGrp="1"/>
          </p:cNvSpPr>
          <p:nvPr>
            <p:ph type="body" idx="1"/>
          </p:nvPr>
        </p:nvSpPr>
        <p:spPr>
          <a:xfrm>
            <a:off x="628650" y="1690689"/>
            <a:ext cx="7886700" cy="384006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3600"/>
              <a:buChar char="•"/>
            </a:pPr>
            <a:r>
              <a:rPr lang="es-MX" dirty="0" smtClean="0"/>
              <a:t>Mantenga los grupos pequeños y establecidos.</a:t>
            </a:r>
          </a:p>
          <a:p>
            <a:pPr marL="228600" lvl="0" indent="-228600" algn="l" rtl="0">
              <a:lnSpc>
                <a:spcPct val="90000"/>
              </a:lnSpc>
              <a:spcBef>
                <a:spcPts val="1000"/>
              </a:spcBef>
              <a:spcAft>
                <a:spcPts val="0"/>
              </a:spcAft>
              <a:buClr>
                <a:schemeClr val="dk1"/>
              </a:buClr>
              <a:buSzPts val="3600"/>
              <a:buChar char="•"/>
            </a:pPr>
            <a:r>
              <a:rPr lang="es-MX" dirty="0" smtClean="0"/>
              <a:t>Los </a:t>
            </a:r>
            <a:r>
              <a:rPr lang="es-MX" dirty="0"/>
              <a:t>niños y el personal no deben cambiar grupos, ni mezclarse.</a:t>
            </a:r>
          </a:p>
          <a:p>
            <a:pPr marL="228600" lvl="0" indent="-228600" algn="l" rtl="0">
              <a:lnSpc>
                <a:spcPct val="90000"/>
              </a:lnSpc>
              <a:spcBef>
                <a:spcPts val="1000"/>
              </a:spcBef>
              <a:spcAft>
                <a:spcPts val="0"/>
              </a:spcAft>
              <a:buClr>
                <a:schemeClr val="dk1"/>
              </a:buClr>
              <a:buSzPts val="3600"/>
              <a:buChar char="•"/>
            </a:pPr>
            <a:r>
              <a:rPr lang="es-MX" dirty="0"/>
              <a:t>Asigne a cada grupo </a:t>
            </a:r>
            <a:r>
              <a:rPr lang="es-MX" dirty="0" smtClean="0"/>
              <a:t>su propio salón </a:t>
            </a:r>
            <a:r>
              <a:rPr lang="es-MX" dirty="0"/>
              <a:t>o </a:t>
            </a:r>
            <a:r>
              <a:rPr lang="es-MX" dirty="0" smtClean="0"/>
              <a:t>espacio.</a:t>
            </a:r>
            <a:endParaRPr lang="es-MX" dirty="0"/>
          </a:p>
          <a:p>
            <a:pPr marL="228600" lvl="0" indent="-228600">
              <a:buSzPts val="3600"/>
            </a:pPr>
            <a:r>
              <a:rPr lang="es-MX" dirty="0" smtClean="0"/>
              <a:t>Si </a:t>
            </a:r>
            <a:r>
              <a:rPr lang="es-MX" dirty="0"/>
              <a:t>es </a:t>
            </a:r>
            <a:r>
              <a:rPr lang="es-MX" dirty="0" smtClean="0"/>
              <a:t>posible, mantenga </a:t>
            </a:r>
            <a:r>
              <a:rPr lang="es-MX" dirty="0"/>
              <a:t>a los hermanos juntos en un solo </a:t>
            </a:r>
            <a:r>
              <a:rPr lang="es-MX" dirty="0" smtClean="0"/>
              <a:t>grupo.</a:t>
            </a:r>
            <a:endParaRPr lang="es-MX"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6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959"/>
              <a:buFont typeface="Calibri"/>
              <a:buNone/>
            </a:pPr>
            <a:r>
              <a:rPr lang="es-MX" sz="4000" dirty="0"/>
              <a:t>Distancia Física: Tamaño del grupo (Infantes y Niños Pequeños)</a:t>
            </a:r>
          </a:p>
        </p:txBody>
      </p:sp>
      <p:sp>
        <p:nvSpPr>
          <p:cNvPr id="560" name="Google Shape;560;p69"/>
          <p:cNvSpPr txBox="1">
            <a:spLocks noGrp="1"/>
          </p:cNvSpPr>
          <p:nvPr>
            <p:ph type="body" idx="1"/>
          </p:nvPr>
        </p:nvSpPr>
        <p:spPr>
          <a:xfrm>
            <a:off x="856342" y="1899137"/>
            <a:ext cx="7886700" cy="396667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2800"/>
              <a:buChar char="•"/>
            </a:pPr>
            <a:r>
              <a:rPr lang="es-MX" dirty="0"/>
              <a:t>No es posible a cuidar </a:t>
            </a:r>
            <a:r>
              <a:rPr lang="es-MX" dirty="0" smtClean="0"/>
              <a:t>a los </a:t>
            </a:r>
            <a:r>
              <a:rPr lang="es-MX" dirty="0"/>
              <a:t>bebes o </a:t>
            </a:r>
            <a:r>
              <a:rPr lang="es-MX" dirty="0" smtClean="0"/>
              <a:t>los niños </a:t>
            </a:r>
            <a:r>
              <a:rPr lang="es-MX" dirty="0"/>
              <a:t>pequeños con tanta </a:t>
            </a:r>
            <a:r>
              <a:rPr lang="es-MX" dirty="0" smtClean="0"/>
              <a:t>distancia.</a:t>
            </a:r>
            <a:endParaRPr lang="es-MX" dirty="0"/>
          </a:p>
          <a:p>
            <a:pPr marL="228600" lvl="0" indent="-228600" algn="l" rtl="0">
              <a:lnSpc>
                <a:spcPct val="90000"/>
              </a:lnSpc>
              <a:spcBef>
                <a:spcPts val="1000"/>
              </a:spcBef>
              <a:spcAft>
                <a:spcPts val="0"/>
              </a:spcAft>
              <a:buClr>
                <a:schemeClr val="dk1"/>
              </a:buClr>
              <a:buSzPts val="2800"/>
              <a:buChar char="•"/>
            </a:pPr>
            <a:r>
              <a:rPr lang="es-MX" dirty="0"/>
              <a:t>Los bebes menores de un año de edad son más vulnerables cuando están enfermos con COVID-19</a:t>
            </a:r>
          </a:p>
          <a:p>
            <a:pPr marL="228600" lvl="0" indent="-228600" algn="l" rtl="0">
              <a:lnSpc>
                <a:spcPct val="90000"/>
              </a:lnSpc>
              <a:spcBef>
                <a:spcPts val="1000"/>
              </a:spcBef>
              <a:spcAft>
                <a:spcPts val="0"/>
              </a:spcAft>
              <a:buClr>
                <a:schemeClr val="dk1"/>
              </a:buClr>
              <a:buSzPts val="2800"/>
              <a:buChar char="•"/>
            </a:pPr>
            <a:r>
              <a:rPr lang="es-MX" dirty="0"/>
              <a:t>Proporcione delantales (</a:t>
            </a:r>
            <a:r>
              <a:rPr lang="es-MX" dirty="0" err="1"/>
              <a:t>smocks</a:t>
            </a:r>
            <a:r>
              <a:rPr lang="es-MX" dirty="0"/>
              <a:t>) limpios al personal y cambie la ropa de los niños cuando estén sucios con secreciones o fluidos corporales</a:t>
            </a:r>
            <a:r>
              <a:rPr lang="es-MX" dirty="0" smtClean="0"/>
              <a:t>.</a:t>
            </a:r>
          </a:p>
          <a:p>
            <a:pPr marL="228600" lvl="0" indent="-228600" algn="l" rtl="0">
              <a:lnSpc>
                <a:spcPct val="90000"/>
              </a:lnSpc>
              <a:spcBef>
                <a:spcPts val="1000"/>
              </a:spcBef>
              <a:spcAft>
                <a:spcPts val="0"/>
              </a:spcAft>
              <a:buClr>
                <a:schemeClr val="dk1"/>
              </a:buClr>
              <a:buSzPts val="2800"/>
              <a:buChar char="•"/>
            </a:pPr>
            <a:r>
              <a:rPr lang="es-MX" dirty="0" smtClean="0"/>
              <a:t>Use cubre bocas de tela.</a:t>
            </a:r>
            <a:endParaRPr lang="es-MX" dirty="0"/>
          </a:p>
          <a:p>
            <a:pPr marL="0" lvl="0" indent="0" algn="l" rtl="0">
              <a:lnSpc>
                <a:spcPct val="90000"/>
              </a:lnSpc>
              <a:spcBef>
                <a:spcPts val="1000"/>
              </a:spcBef>
              <a:spcAft>
                <a:spcPts val="0"/>
              </a:spcAft>
              <a:buClr>
                <a:schemeClr val="dk1"/>
              </a:buClr>
              <a:buSzPts val="2800"/>
              <a:buNone/>
            </a:pPr>
            <a:endParaRPr lang="es-MX"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7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Distancia Física: En el Salón</a:t>
            </a:r>
          </a:p>
        </p:txBody>
      </p:sp>
      <p:sp>
        <p:nvSpPr>
          <p:cNvPr id="567" name="Google Shape;567;p70"/>
          <p:cNvSpPr txBox="1">
            <a:spLocks noGrp="1"/>
          </p:cNvSpPr>
          <p:nvPr>
            <p:ph type="body" idx="1"/>
          </p:nvPr>
        </p:nvSpPr>
        <p:spPr>
          <a:xfrm>
            <a:off x="628650" y="1501005"/>
            <a:ext cx="7949292"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3600"/>
              <a:buChar char="•"/>
            </a:pPr>
            <a:r>
              <a:rPr lang="es-MX" dirty="0"/>
              <a:t>Arregle los muebles para que los niños tengan más espacio.</a:t>
            </a:r>
          </a:p>
          <a:p>
            <a:pPr marL="228600" lvl="0" indent="-228600" algn="l" rtl="0">
              <a:lnSpc>
                <a:spcPct val="90000"/>
              </a:lnSpc>
              <a:spcBef>
                <a:spcPts val="1000"/>
              </a:spcBef>
              <a:spcAft>
                <a:spcPts val="0"/>
              </a:spcAft>
              <a:buClr>
                <a:schemeClr val="dk1"/>
              </a:buClr>
              <a:buSzPts val="3600"/>
              <a:buChar char="•"/>
            </a:pPr>
            <a:r>
              <a:rPr lang="es-MX" dirty="0"/>
              <a:t>Abra las ventanas para que circule el aire.</a:t>
            </a:r>
          </a:p>
          <a:p>
            <a:pPr marL="228600" lvl="0" indent="-228600" algn="l" rtl="0">
              <a:lnSpc>
                <a:spcPct val="90000"/>
              </a:lnSpc>
              <a:spcBef>
                <a:spcPts val="1000"/>
              </a:spcBef>
              <a:spcAft>
                <a:spcPts val="0"/>
              </a:spcAft>
              <a:buClr>
                <a:schemeClr val="dk1"/>
              </a:buClr>
              <a:buSzPts val="3600"/>
              <a:buChar char="•"/>
            </a:pPr>
            <a:r>
              <a:rPr lang="es-MX" dirty="0"/>
              <a:t>Coloque </a:t>
            </a:r>
            <a:r>
              <a:rPr lang="es-MX" dirty="0" smtClean="0"/>
              <a:t>los catres y las cunas </a:t>
            </a:r>
            <a:r>
              <a:rPr lang="es-MX" dirty="0"/>
              <a:t>a una buena distancia (6 pies, si es posible) con los niños en posición opuesta de pies y cabeza.</a:t>
            </a:r>
          </a:p>
        </p:txBody>
      </p:sp>
      <p:pic>
        <p:nvPicPr>
          <p:cNvPr id="568" name="Google Shape;568;p70" descr="https://dl.boxcloud.com/api/2.0/internal_files/300663561377/versions/316530240977/representations/jpg_paged_2048x2048/content/1.jpg?access_token=1!iie6Acd1PBhLWa9EWXmSeQr1q46osVhWg6x5ZWoZDdo9ANaDyfLiaumqzDAw2aM9s0AKbIMk1bq4KiAdgcJQ45m1F-th_kHGZMB3Cxrlu_qZzTtQ54dIVT8zUaVXkgFHBa9k9bCGcIlaDfF5wqg6IVtKRvPGkzhRBqsMXtjbszlM5Es42YkLjfBWTleySgybViNOGPcNpg0AeLZCtHbohCX7KiaDPRT-wwDCzOkc3dzuCx93BJKf0NjqhY3t_KZwQQc6M-NeRvtxTsJlzEfjv7xQM6y2i4PK6iEEJ2Ab8x_mIEundr-VwJ4tRANAyon-D_wMbv_g6dMmm6hIJ3_dOPVg2F2oE_Gs7SBBvyZ3GkBX41SgvMlWFb-iEals06O5-ZcduOpDaXALbdqLOjiujWUeOJD4RaKuwJGLrASijLUQ1NHaeDiLwCRP4ePhx3_KWF9QT5JO0E8IZd2NH_QimxcdNFuf1wAODz64wAm74N75M6yFgmxMijEbJJGtDvkMOXh7JRwUoksdg3DSHxVah7036H52WbsIoRJzfkIc3tG7ftHl8MCPyTOlZi5_7k0i&amp;box_client_name=box-content-preview&amp;box_client_version=2.37.0"/>
          <p:cNvPicPr preferRelativeResize="0"/>
          <p:nvPr/>
        </p:nvPicPr>
        <p:blipFill rotWithShape="1">
          <a:blip r:embed="rId3">
            <a:alphaModFix/>
          </a:blip>
          <a:srcRect/>
          <a:stretch/>
        </p:blipFill>
        <p:spPr>
          <a:xfrm>
            <a:off x="3485604" y="4898305"/>
            <a:ext cx="2172792" cy="144925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71"/>
          <p:cNvSpPr txBox="1">
            <a:spLocks noGrp="1"/>
          </p:cNvSpPr>
          <p:nvPr>
            <p:ph type="title"/>
          </p:nvPr>
        </p:nvSpPr>
        <p:spPr>
          <a:xfrm>
            <a:off x="628650" y="365127"/>
            <a:ext cx="7886700" cy="937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dirty="0"/>
              <a:t>Distancia Física: Comidas</a:t>
            </a:r>
          </a:p>
        </p:txBody>
      </p:sp>
      <p:sp>
        <p:nvSpPr>
          <p:cNvPr id="575" name="Google Shape;575;p71"/>
          <p:cNvSpPr txBox="1">
            <a:spLocks noGrp="1"/>
          </p:cNvSpPr>
          <p:nvPr>
            <p:ph type="body" idx="1"/>
          </p:nvPr>
        </p:nvSpPr>
        <p:spPr>
          <a:xfrm>
            <a:off x="711125" y="1302226"/>
            <a:ext cx="7886700" cy="4307999"/>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Clr>
                <a:schemeClr val="dk1"/>
              </a:buClr>
              <a:buSzPts val="3600"/>
              <a:buChar char="•"/>
            </a:pPr>
            <a:r>
              <a:rPr lang="es-MX" dirty="0" smtClean="0"/>
              <a:t>A la hora de comer, siente a los niños con distancia entre uno al otro.</a:t>
            </a:r>
            <a:endParaRPr lang="es-MX" dirty="0"/>
          </a:p>
          <a:p>
            <a:pPr marL="228600" lvl="0" indent="-228600" algn="l" rtl="0">
              <a:lnSpc>
                <a:spcPct val="90000"/>
              </a:lnSpc>
              <a:spcBef>
                <a:spcPts val="1000"/>
              </a:spcBef>
              <a:spcAft>
                <a:spcPts val="0"/>
              </a:spcAft>
              <a:buSzPts val="3600"/>
              <a:buChar char="•"/>
            </a:pPr>
            <a:r>
              <a:rPr lang="es-MX" dirty="0" smtClean="0"/>
              <a:t>No pase la comida en un platillo grande para servir ni use utensilios compartidos a la hora de servir.</a:t>
            </a:r>
          </a:p>
          <a:p>
            <a:pPr marL="228600" lvl="0" indent="-228600" algn="l" rtl="0">
              <a:lnSpc>
                <a:spcPct val="90000"/>
              </a:lnSpc>
              <a:spcBef>
                <a:spcPts val="1000"/>
              </a:spcBef>
              <a:spcAft>
                <a:spcPts val="0"/>
              </a:spcAft>
              <a:buSzPts val="3600"/>
              <a:buChar char="•"/>
            </a:pPr>
            <a:r>
              <a:rPr lang="es-MX" dirty="0" smtClean="0"/>
              <a:t>Sirva </a:t>
            </a:r>
            <a:r>
              <a:rPr lang="es-MX" dirty="0"/>
              <a:t>la comida en platos individuales para cada niño.</a:t>
            </a:r>
          </a:p>
          <a:p>
            <a:pPr marL="228600" lvl="0" indent="-228600" algn="l" rtl="0">
              <a:lnSpc>
                <a:spcPct val="90000"/>
              </a:lnSpc>
              <a:spcBef>
                <a:spcPts val="1000"/>
              </a:spcBef>
              <a:spcAft>
                <a:spcPts val="0"/>
              </a:spcAft>
              <a:buSzPts val="3600"/>
              <a:buChar char="•"/>
            </a:pPr>
            <a:r>
              <a:rPr lang="es-MX" dirty="0"/>
              <a:t>Use platos, tazas y utensilios desechables, si es posible.</a:t>
            </a:r>
          </a:p>
          <a:p>
            <a:pPr marL="228600" lvl="0" indent="-228600" algn="l" rtl="0">
              <a:lnSpc>
                <a:spcPct val="90000"/>
              </a:lnSpc>
              <a:spcBef>
                <a:spcPts val="1000"/>
              </a:spcBef>
              <a:spcAft>
                <a:spcPts val="0"/>
              </a:spcAft>
              <a:buSzPts val="3600"/>
              <a:buChar char="•"/>
            </a:pPr>
            <a:r>
              <a:rPr lang="es-MX" dirty="0"/>
              <a:t>Use guantes cuando sirva comida.</a:t>
            </a:r>
          </a:p>
          <a:p>
            <a:pPr marL="228600" lvl="0" indent="-228600" algn="l" rtl="0">
              <a:lnSpc>
                <a:spcPct val="90000"/>
              </a:lnSpc>
              <a:spcBef>
                <a:spcPts val="1000"/>
              </a:spcBef>
              <a:spcAft>
                <a:spcPts val="0"/>
              </a:spcAft>
              <a:buSzPts val="3600"/>
              <a:buChar char="•"/>
            </a:pPr>
            <a:endParaRPr lang="es-MX"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72"/>
          <p:cNvSpPr txBox="1">
            <a:spLocks noGrp="1"/>
          </p:cNvSpPr>
          <p:nvPr>
            <p:ph type="title"/>
          </p:nvPr>
        </p:nvSpPr>
        <p:spPr>
          <a:xfrm>
            <a:off x="715675" y="365125"/>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Exenciones del programa de alimentos</a:t>
            </a:r>
          </a:p>
        </p:txBody>
      </p:sp>
      <p:sp>
        <p:nvSpPr>
          <p:cNvPr id="582" name="Google Shape;582;p72"/>
          <p:cNvSpPr txBox="1">
            <a:spLocks noGrp="1"/>
          </p:cNvSpPr>
          <p:nvPr>
            <p:ph type="body" idx="1"/>
          </p:nvPr>
        </p:nvSpPr>
        <p:spPr>
          <a:xfrm>
            <a:off x="715665" y="1847850"/>
            <a:ext cx="7886700" cy="4351338"/>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s-MX" dirty="0" smtClean="0"/>
              <a:t>Contacte a </a:t>
            </a:r>
            <a:r>
              <a:rPr lang="es-MX" dirty="0"/>
              <a:t>su patrocinador local de CACFP para obtener asistencia </a:t>
            </a:r>
            <a:r>
              <a:rPr lang="es-MX" dirty="0" smtClean="0"/>
              <a:t>técnica sobre los cambios a los programas nutritivos para los niños.</a:t>
            </a:r>
            <a:endParaRPr lang="es-MX" dirty="0"/>
          </a:p>
          <a:p>
            <a:pPr marL="0" lvl="0" indent="0" algn="l" rtl="0">
              <a:lnSpc>
                <a:spcPct val="90000"/>
              </a:lnSpc>
              <a:spcBef>
                <a:spcPts val="1000"/>
              </a:spcBef>
              <a:spcAft>
                <a:spcPts val="0"/>
              </a:spcAft>
              <a:buClr>
                <a:schemeClr val="dk1"/>
              </a:buClr>
              <a:buSzPts val="2800"/>
              <a:buNone/>
            </a:pPr>
            <a:endParaRPr lang="es-MX" dirty="0"/>
          </a:p>
          <a:p>
            <a:pPr marL="0" lvl="0" indent="0" algn="l" rtl="0">
              <a:lnSpc>
                <a:spcPct val="90000"/>
              </a:lnSpc>
              <a:spcBef>
                <a:spcPts val="1000"/>
              </a:spcBef>
              <a:spcAft>
                <a:spcPts val="0"/>
              </a:spcAft>
              <a:buClr>
                <a:schemeClr val="dk1"/>
              </a:buClr>
              <a:buSzPts val="2800"/>
              <a:buNone/>
            </a:pPr>
            <a:endParaRPr lang="es-MX"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7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n-US" sz="4000" dirty="0" err="1"/>
              <a:t>Distanciamiento</a:t>
            </a:r>
            <a:r>
              <a:rPr lang="en-US" sz="4000" dirty="0"/>
              <a:t> </a:t>
            </a:r>
            <a:r>
              <a:rPr lang="en-US" sz="4000" dirty="0" err="1"/>
              <a:t>físico</a:t>
            </a:r>
            <a:endParaRPr sz="4000" dirty="0"/>
          </a:p>
        </p:txBody>
      </p:sp>
      <p:sp>
        <p:nvSpPr>
          <p:cNvPr id="589" name="Google Shape;589;p73"/>
          <p:cNvSpPr txBox="1">
            <a:spLocks noGrp="1"/>
          </p:cNvSpPr>
          <p:nvPr>
            <p:ph type="body" idx="1"/>
          </p:nvPr>
        </p:nvSpPr>
        <p:spPr>
          <a:xfrm>
            <a:off x="323850" y="1586730"/>
            <a:ext cx="84963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1000"/>
              </a:spcBef>
              <a:spcAft>
                <a:spcPts val="0"/>
              </a:spcAft>
              <a:buSzPts val="3200"/>
              <a:buChar char="•"/>
            </a:pPr>
            <a:r>
              <a:rPr lang="es-MX" dirty="0" smtClean="0"/>
              <a:t>Planifique actividades que limiten el contacto físico cercano, el compartir materiales, y el esperar en la fila.</a:t>
            </a:r>
          </a:p>
          <a:p>
            <a:pPr marL="228600" lvl="0" indent="-228600" algn="l" rtl="0">
              <a:lnSpc>
                <a:spcPct val="90000"/>
              </a:lnSpc>
              <a:spcBef>
                <a:spcPts val="1000"/>
              </a:spcBef>
              <a:spcAft>
                <a:spcPts val="0"/>
              </a:spcAft>
              <a:buSzPts val="3200"/>
              <a:buChar char="•"/>
            </a:pPr>
            <a:r>
              <a:rPr lang="es-MX" b="1" dirty="0" smtClean="0"/>
              <a:t>Incremente las actividades y el juego exterior. </a:t>
            </a:r>
          </a:p>
          <a:p>
            <a:pPr marL="228600" lvl="0" indent="-228600" algn="l" rtl="0">
              <a:lnSpc>
                <a:spcPct val="90000"/>
              </a:lnSpc>
              <a:spcBef>
                <a:spcPts val="1000"/>
              </a:spcBef>
              <a:spcAft>
                <a:spcPts val="0"/>
              </a:spcAft>
              <a:buSzPts val="3200"/>
              <a:buChar char="•"/>
            </a:pPr>
            <a:r>
              <a:rPr lang="es-MX" dirty="0" smtClean="0"/>
              <a:t>Ejemplos de actividades que pueden mantener los 6 pies de distancia:</a:t>
            </a:r>
          </a:p>
          <a:p>
            <a:pPr marL="0" indent="0" algn="ctr">
              <a:buSzPts val="3200"/>
              <a:buNone/>
            </a:pPr>
            <a:r>
              <a:rPr lang="es-MX" dirty="0" smtClean="0"/>
              <a:t>Simón Dice, Sigan al líder, Baile congelado, Pistas de obstáculos, Rayuela, Hockey </a:t>
            </a:r>
            <a:r>
              <a:rPr lang="es-MX" dirty="0" err="1" smtClean="0"/>
              <a:t>Pokey</a:t>
            </a:r>
            <a:r>
              <a:rPr lang="es-MX" dirty="0" smtClean="0"/>
              <a:t>, etc. </a:t>
            </a:r>
          </a:p>
          <a:p>
            <a:pPr marL="0" indent="0">
              <a:buSzPts val="3200"/>
              <a:buNone/>
            </a:pPr>
            <a:r>
              <a:rPr lang="es-MX" sz="2400" dirty="0" smtClean="0"/>
              <a:t>Hockey </a:t>
            </a:r>
            <a:r>
              <a:rPr lang="es-MX" sz="2400" dirty="0" err="1"/>
              <a:t>Pokey</a:t>
            </a:r>
            <a:r>
              <a:rPr lang="es-MX" sz="2400" dirty="0"/>
              <a:t> </a:t>
            </a:r>
            <a:r>
              <a:rPr lang="es-MX" sz="2400" dirty="0" err="1"/>
              <a:t>Song</a:t>
            </a:r>
            <a:r>
              <a:rPr lang="es-MX" sz="2400" dirty="0"/>
              <a:t>-</a:t>
            </a:r>
            <a:r>
              <a:rPr lang="en-US" sz="2400" dirty="0">
                <a:hlinkClick r:id="rId3"/>
              </a:rPr>
              <a:t>https://www.youtube.com/watch?v=iZinb6rVozc  </a:t>
            </a:r>
            <a:endParaRPr lang="en-US" sz="2400" dirty="0"/>
          </a:p>
          <a:p>
            <a:pPr marL="0" lvl="0" indent="0" algn="l" rtl="0">
              <a:lnSpc>
                <a:spcPct val="90000"/>
              </a:lnSpc>
              <a:spcBef>
                <a:spcPts val="1000"/>
              </a:spcBef>
              <a:spcAft>
                <a:spcPts val="0"/>
              </a:spcAft>
              <a:buSzPts val="3200"/>
              <a:buNone/>
            </a:pPr>
            <a:endParaRPr lang="es-MX" dirty="0" smtClean="0"/>
          </a:p>
          <a:p>
            <a:pPr marL="0" lvl="0" indent="0" algn="l" rtl="0">
              <a:lnSpc>
                <a:spcPct val="90000"/>
              </a:lnSpc>
              <a:spcBef>
                <a:spcPts val="1000"/>
              </a:spcBef>
              <a:spcAft>
                <a:spcPts val="0"/>
              </a:spcAft>
              <a:buSzPts val="3200"/>
              <a:buNone/>
            </a:pPr>
            <a:endParaRPr lang="es-MX" dirty="0"/>
          </a:p>
          <a:p>
            <a:pPr marL="0" lvl="0" indent="0" algn="l" rtl="0">
              <a:lnSpc>
                <a:spcPct val="90000"/>
              </a:lnSpc>
              <a:spcBef>
                <a:spcPts val="1000"/>
              </a:spcBef>
              <a:spcAft>
                <a:spcPts val="0"/>
              </a:spcAft>
              <a:buSzPts val="3200"/>
              <a:buNone/>
            </a:pPr>
            <a:r>
              <a:rPr lang="es-MX" dirty="0" err="1" smtClean="0"/>
              <a:t>ra</a:t>
            </a:r>
            <a:endParaRPr lang="es-MX"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74"/>
          <p:cNvSpPr txBox="1">
            <a:spLocks noGrp="1"/>
          </p:cNvSpPr>
          <p:nvPr>
            <p:ph type="title"/>
          </p:nvPr>
        </p:nvSpPr>
        <p:spPr>
          <a:xfrm>
            <a:off x="365760" y="294137"/>
            <a:ext cx="8191793" cy="111391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Cubrebocas: Orientación Actual</a:t>
            </a:r>
          </a:p>
        </p:txBody>
      </p:sp>
      <p:sp>
        <p:nvSpPr>
          <p:cNvPr id="596" name="Google Shape;596;p74"/>
          <p:cNvSpPr txBox="1">
            <a:spLocks noGrp="1"/>
          </p:cNvSpPr>
          <p:nvPr>
            <p:ph type="body" idx="1"/>
          </p:nvPr>
        </p:nvSpPr>
        <p:spPr>
          <a:xfrm>
            <a:off x="365760" y="1308296"/>
            <a:ext cx="8496886" cy="469861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sz="2400" dirty="0"/>
              <a:t>Los adultos y los niños mayores de 2 años deben usar un cubrebocas de tela que cubra su nariz y boca cuando estén en la comunidad.</a:t>
            </a:r>
          </a:p>
          <a:p>
            <a:pPr marL="228600" lvl="0" indent="-228600">
              <a:buSzPts val="2800"/>
            </a:pPr>
            <a:r>
              <a:rPr lang="es-MX" sz="2400" dirty="0" smtClean="0"/>
              <a:t>Un cubre bocas ofrece algo de protección para la persona que lo usa, pero principalmente previene la propagación del virus de la persona que trae el cubre bocas a los demás. </a:t>
            </a:r>
          </a:p>
          <a:p>
            <a:pPr marL="228600" lvl="0" indent="-228600" algn="l" rtl="0">
              <a:lnSpc>
                <a:spcPct val="90000"/>
              </a:lnSpc>
              <a:spcBef>
                <a:spcPts val="1000"/>
              </a:spcBef>
              <a:spcAft>
                <a:spcPts val="0"/>
              </a:spcAft>
              <a:buClr>
                <a:schemeClr val="dk1"/>
              </a:buClr>
              <a:buSzPts val="2800"/>
              <a:buChar char="•"/>
            </a:pPr>
            <a:r>
              <a:rPr lang="es-MX" sz="2400" dirty="0" smtClean="0"/>
              <a:t>Es </a:t>
            </a:r>
            <a:r>
              <a:rPr lang="es-MX" sz="2400" dirty="0"/>
              <a:t>posible que los niños no puedan usar, quitarse y manipular máscaras de manera confiable.</a:t>
            </a:r>
          </a:p>
          <a:p>
            <a:pPr marL="228600" lvl="0" indent="-228600" algn="l" rtl="0">
              <a:lnSpc>
                <a:spcPct val="90000"/>
              </a:lnSpc>
              <a:spcBef>
                <a:spcPts val="1000"/>
              </a:spcBef>
              <a:spcAft>
                <a:spcPts val="0"/>
              </a:spcAft>
              <a:buClr>
                <a:schemeClr val="dk1"/>
              </a:buClr>
              <a:buSzPts val="2800"/>
              <a:buChar char="•"/>
            </a:pPr>
            <a:r>
              <a:rPr lang="es-MX" sz="2400" dirty="0" smtClean="0"/>
              <a:t>Revise </a:t>
            </a:r>
            <a:r>
              <a:rPr lang="es-MX" sz="2400" dirty="0"/>
              <a:t>sus órdenes locales.</a:t>
            </a:r>
          </a:p>
          <a:p>
            <a:pPr marL="228600" lvl="0" indent="-228600">
              <a:buSzPts val="2800"/>
            </a:pPr>
            <a:r>
              <a:rPr lang="es-MX" sz="2400" dirty="0" smtClean="0"/>
              <a:t>Si </a:t>
            </a:r>
            <a:r>
              <a:rPr lang="es-MX" sz="2400" dirty="0"/>
              <a:t>es </a:t>
            </a:r>
            <a:r>
              <a:rPr lang="es-MX" sz="2400" dirty="0" smtClean="0"/>
              <a:t>posible, coloque un cubre bocas sobre </a:t>
            </a:r>
            <a:r>
              <a:rPr lang="es-MX" sz="2400" dirty="0"/>
              <a:t>un niño que desarrolle síntomas de COVID-19 durante el </a:t>
            </a:r>
            <a:r>
              <a:rPr lang="es-MX" sz="2400" dirty="0" smtClean="0"/>
              <a:t>día.</a:t>
            </a:r>
            <a:endParaRPr lang="es-MX"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70960A6-1CAF-4CE6-96B6-043E4F48D41F}"/>
              </a:ext>
            </a:extLst>
          </p:cNvPr>
          <p:cNvSpPr>
            <a:spLocks noGrp="1"/>
          </p:cNvSpPr>
          <p:nvPr>
            <p:ph type="title"/>
          </p:nvPr>
        </p:nvSpPr>
        <p:spPr>
          <a:xfrm>
            <a:off x="628650" y="365126"/>
            <a:ext cx="7886700" cy="1325563"/>
          </a:xfrm>
        </p:spPr>
        <p:txBody>
          <a:bodyPr/>
          <a:lstStyle/>
          <a:p>
            <a:r>
              <a:rPr lang="es-MX" sz="4000" dirty="0"/>
              <a:t>Los cubrebocas reducen la transmisión aérea</a:t>
            </a:r>
          </a:p>
        </p:txBody>
      </p:sp>
      <p:sp>
        <p:nvSpPr>
          <p:cNvPr id="5" name="Text Placeholder 4">
            <a:extLst>
              <a:ext uri="{FF2B5EF4-FFF2-40B4-BE49-F238E27FC236}">
                <a16:creationId xmlns:a16="http://schemas.microsoft.com/office/drawing/2014/main" id="{0E104399-FE57-465A-8624-87597E50617D}"/>
              </a:ext>
            </a:extLst>
          </p:cNvPr>
          <p:cNvSpPr>
            <a:spLocks noGrp="1"/>
          </p:cNvSpPr>
          <p:nvPr>
            <p:ph type="body" idx="1"/>
          </p:nvPr>
        </p:nvSpPr>
        <p:spPr>
          <a:xfrm>
            <a:off x="628650" y="1825625"/>
            <a:ext cx="3886200" cy="4036332"/>
          </a:xfrm>
        </p:spPr>
        <p:txBody>
          <a:bodyPr/>
          <a:lstStyle/>
          <a:p>
            <a:r>
              <a:rPr lang="es-MX" sz="2400" dirty="0"/>
              <a:t>Partículas </a:t>
            </a:r>
            <a:r>
              <a:rPr lang="es-MX" sz="2400" dirty="0" smtClean="0"/>
              <a:t>aéreas infecciosas </a:t>
            </a:r>
            <a:r>
              <a:rPr lang="es-MX" sz="2400" dirty="0"/>
              <a:t>pueden propagarse cuando una persona sin síntomas, respira o habla.</a:t>
            </a:r>
          </a:p>
          <a:p>
            <a:r>
              <a:rPr lang="es-MX" sz="2400" dirty="0"/>
              <a:t>No usar cubrebocas causa exposición máxima</a:t>
            </a:r>
          </a:p>
          <a:p>
            <a:r>
              <a:rPr lang="es-MX" sz="2400" dirty="0"/>
              <a:t>El uso universal  de cubrebocas resulta en la menor exposición. </a:t>
            </a:r>
          </a:p>
        </p:txBody>
      </p:sp>
      <p:sp>
        <p:nvSpPr>
          <p:cNvPr id="4" name="Slide Number Placeholder 3"/>
          <p:cNvSpPr>
            <a:spLocks noGrp="1"/>
          </p:cNvSpPr>
          <p:nvPr>
            <p:ph type="sldNum" idx="12"/>
          </p:nvPr>
        </p:nvSpPr>
        <p:spPr/>
        <p:txBody>
          <a:bodyPr/>
          <a:lstStyle/>
          <a:p>
            <a:r>
              <a:rPr lang="en-US"/>
              <a:t>1</a:t>
            </a:r>
            <a:endParaRPr lang="en-US" dirty="0"/>
          </a:p>
        </p:txBody>
      </p:sp>
      <p:pic>
        <p:nvPicPr>
          <p:cNvPr id="9" name="Content Placeholder 6">
            <a:extLst>
              <a:ext uri="{FF2B5EF4-FFF2-40B4-BE49-F238E27FC236}">
                <a16:creationId xmlns:a16="http://schemas.microsoft.com/office/drawing/2014/main" id="{EC797422-8474-40C4-BDF7-9E204B1C960C}"/>
              </a:ext>
            </a:extLst>
          </p:cNvPr>
          <p:cNvPicPr>
            <a:picLocks noGrp="1" noChangeAspect="1"/>
          </p:cNvPicPr>
          <p:nvPr>
            <p:ph idx="4294967295"/>
          </p:nvPr>
        </p:nvPicPr>
        <p:blipFill rotWithShape="1">
          <a:blip r:embed="rId3" cstate="print">
            <a:extLst>
              <a:ext uri="{28A0092B-C50C-407E-A947-70E740481C1C}">
                <a14:useLocalDpi xmlns:a14="http://schemas.microsoft.com/office/drawing/2010/main" val="0"/>
              </a:ext>
            </a:extLst>
          </a:blip>
          <a:srcRect t="17889"/>
          <a:stretch/>
        </p:blipFill>
        <p:spPr>
          <a:xfrm>
            <a:off x="4629152" y="1690689"/>
            <a:ext cx="4035425" cy="4444999"/>
          </a:xfrm>
          <a:ln>
            <a:solidFill>
              <a:srgbClr val="003473"/>
            </a:solidFill>
          </a:ln>
        </p:spPr>
      </p:pic>
    </p:spTree>
    <p:extLst>
      <p:ext uri="{BB962C8B-B14F-4D97-AF65-F5344CB8AC3E}">
        <p14:creationId xmlns:p14="http://schemas.microsoft.com/office/powerpoint/2010/main" val="13095603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r>
              <a:rPr lang="en-US"/>
              <a:t>1</a:t>
            </a:r>
            <a:endParaRPr lang="en-US" dirty="0"/>
          </a:p>
        </p:txBody>
      </p:sp>
      <p:pic>
        <p:nvPicPr>
          <p:cNvPr id="1026" name="Picture 2">
            <a:extLst>
              <a:ext uri="{FF2B5EF4-FFF2-40B4-BE49-F238E27FC236}">
                <a16:creationId xmlns:a16="http://schemas.microsoft.com/office/drawing/2014/main" id="{9E560698-379D-4B7A-B941-C97415D81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9811" y="136524"/>
            <a:ext cx="6004377" cy="6004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070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18"/>
          <p:cNvSpPr txBox="1">
            <a:spLocks noGrp="1"/>
          </p:cNvSpPr>
          <p:nvPr>
            <p:ph type="title"/>
          </p:nvPr>
        </p:nvSpPr>
        <p:spPr>
          <a:xfrm>
            <a:off x="628650" y="520700"/>
            <a:ext cx="7969250" cy="5422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s-MX" sz="3600" dirty="0">
                <a:latin typeface="Arial"/>
                <a:ea typeface="Arial"/>
                <a:cs typeface="Arial"/>
                <a:sym typeface="Arial"/>
              </a:rPr>
              <a:t>COVID-19 es causado por un</a:t>
            </a:r>
          </a:p>
          <a:p>
            <a:pPr marL="0" lvl="0" indent="0" algn="ctr" rtl="0">
              <a:lnSpc>
                <a:spcPct val="90000"/>
              </a:lnSpc>
              <a:spcBef>
                <a:spcPts val="0"/>
              </a:spcBef>
              <a:spcAft>
                <a:spcPts val="0"/>
              </a:spcAft>
              <a:buClr>
                <a:schemeClr val="dk1"/>
              </a:buClr>
              <a:buSzPts val="1100"/>
              <a:buFont typeface="Arial"/>
              <a:buNone/>
            </a:pPr>
            <a:r>
              <a:rPr lang="es-MX" sz="3600" dirty="0">
                <a:latin typeface="Arial"/>
                <a:ea typeface="Arial"/>
                <a:cs typeface="Arial"/>
                <a:sym typeface="Arial"/>
              </a:rPr>
              <a:t>“NUEVO” VIRUS de la clase Corona</a:t>
            </a:r>
          </a:p>
          <a:p>
            <a:pPr marL="0" lvl="0" indent="0" algn="l" rtl="0">
              <a:lnSpc>
                <a:spcPct val="90000"/>
              </a:lnSpc>
              <a:spcBef>
                <a:spcPts val="0"/>
              </a:spcBef>
              <a:spcAft>
                <a:spcPts val="0"/>
              </a:spcAft>
              <a:buClr>
                <a:schemeClr val="dk1"/>
              </a:buClr>
              <a:buSzPts val="1100"/>
              <a:buFont typeface="Arial"/>
              <a:buNone/>
            </a:pPr>
            <a:endParaRPr lang="es-MX" sz="3200" dirty="0">
              <a:latin typeface="Arial"/>
              <a:ea typeface="Arial"/>
              <a:cs typeface="Arial"/>
              <a:sym typeface="Arial"/>
            </a:endParaRPr>
          </a:p>
          <a:p>
            <a:pPr marL="0" lvl="0" indent="0" algn="l" rtl="0">
              <a:lnSpc>
                <a:spcPct val="90000"/>
              </a:lnSpc>
              <a:spcBef>
                <a:spcPts val="0"/>
              </a:spcBef>
              <a:spcAft>
                <a:spcPts val="0"/>
              </a:spcAft>
              <a:buClr>
                <a:schemeClr val="dk1"/>
              </a:buClr>
              <a:buSzPts val="1100"/>
              <a:buFont typeface="Arial"/>
              <a:buNone/>
            </a:pPr>
            <a:r>
              <a:rPr lang="es-MX" sz="2400" dirty="0">
                <a:latin typeface="Arial"/>
                <a:ea typeface="Arial"/>
                <a:cs typeface="Arial"/>
                <a:sym typeface="Arial"/>
              </a:rPr>
              <a:t>Como es nuevo, las personas no tienen inmunidad al virus.</a:t>
            </a:r>
          </a:p>
          <a:p>
            <a:pPr marL="0" lvl="0" indent="0" algn="l" rtl="0">
              <a:lnSpc>
                <a:spcPct val="90000"/>
              </a:lnSpc>
              <a:spcBef>
                <a:spcPts val="0"/>
              </a:spcBef>
              <a:spcAft>
                <a:spcPts val="0"/>
              </a:spcAft>
              <a:buClr>
                <a:schemeClr val="dk1"/>
              </a:buClr>
              <a:buSzPts val="1100"/>
              <a:buFont typeface="Arial"/>
              <a:buNone/>
            </a:pPr>
            <a:endParaRPr lang="es-MX" sz="2400" dirty="0">
              <a:latin typeface="Arial"/>
              <a:ea typeface="Arial"/>
              <a:cs typeface="Arial"/>
              <a:sym typeface="Arial"/>
            </a:endParaRPr>
          </a:p>
          <a:p>
            <a:pPr marL="0" lvl="0" indent="0" algn="l" rtl="0">
              <a:lnSpc>
                <a:spcPct val="90000"/>
              </a:lnSpc>
              <a:spcBef>
                <a:spcPts val="0"/>
              </a:spcBef>
              <a:spcAft>
                <a:spcPts val="0"/>
              </a:spcAft>
              <a:buClr>
                <a:schemeClr val="dk1"/>
              </a:buClr>
              <a:buSzPts val="3959"/>
              <a:buFont typeface="Calibri"/>
              <a:buNone/>
            </a:pPr>
            <a:r>
              <a:rPr lang="es-MX" sz="2400" dirty="0">
                <a:latin typeface="Arial"/>
                <a:ea typeface="Arial"/>
                <a:cs typeface="Arial"/>
                <a:sym typeface="Arial"/>
              </a:rPr>
              <a:t>Algunas personas tienen casos </a:t>
            </a:r>
            <a:r>
              <a:rPr lang="es-MX" sz="2400" dirty="0" smtClean="0">
                <a:latin typeface="Arial"/>
                <a:ea typeface="Arial"/>
                <a:cs typeface="Arial"/>
                <a:sym typeface="Arial"/>
              </a:rPr>
              <a:t>leves o no muestran ningún síntoma. </a:t>
            </a:r>
            <a:r>
              <a:rPr lang="es-MX" sz="2400" dirty="0">
                <a:latin typeface="Arial"/>
                <a:ea typeface="Arial"/>
                <a:cs typeface="Arial"/>
                <a:sym typeface="Arial"/>
              </a:rPr>
              <a:t>Las personas mayores y las personas con problemas de salud crónica corren más riesgos de enfermarse. </a:t>
            </a:r>
            <a:endParaRPr lang="es-MX" sz="2400" dirty="0"/>
          </a:p>
        </p:txBody>
      </p:sp>
      <p:sp>
        <p:nvSpPr>
          <p:cNvPr id="130" name="Google Shape;130;p18"/>
          <p:cNvSpPr/>
          <p:nvPr/>
        </p:nvSpPr>
        <p:spPr>
          <a:xfrm>
            <a:off x="0" y="0"/>
            <a:ext cx="9144000" cy="411982"/>
          </a:xfrm>
          <a:prstGeom prst="rect">
            <a:avLst/>
          </a:prstGeom>
          <a:solidFill>
            <a:srgbClr val="003473"/>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554" y="365126"/>
            <a:ext cx="7886700" cy="1325563"/>
          </a:xfrm>
        </p:spPr>
        <p:txBody>
          <a:bodyPr/>
          <a:lstStyle/>
          <a:p>
            <a:r>
              <a:rPr lang="es-MX" sz="4000" dirty="0" smtClean="0"/>
              <a:t>Consejos para el uso correcto del </a:t>
            </a:r>
            <a:br>
              <a:rPr lang="es-MX" sz="4000" dirty="0" smtClean="0"/>
            </a:br>
            <a:r>
              <a:rPr lang="es-MX" sz="4000" dirty="0" smtClean="0"/>
              <a:t>cubre bocas</a:t>
            </a:r>
            <a:endParaRPr lang="es-MX" sz="4000" dirty="0"/>
          </a:p>
        </p:txBody>
      </p:sp>
      <p:sp>
        <p:nvSpPr>
          <p:cNvPr id="4" name="Slide Number Placeholder 3"/>
          <p:cNvSpPr>
            <a:spLocks noGrp="1"/>
          </p:cNvSpPr>
          <p:nvPr>
            <p:ph type="sldNum" sz="quarter" idx="12"/>
          </p:nvPr>
        </p:nvSpPr>
        <p:spPr/>
        <p:txBody>
          <a:bodyPr/>
          <a:lstStyle/>
          <a:p>
            <a:r>
              <a:rPr lang="en-US" smtClean="0"/>
              <a:t>1</a:t>
            </a:r>
            <a:endParaRPr lang="en-US" dirty="0"/>
          </a:p>
        </p:txBody>
      </p:sp>
      <p:pic>
        <p:nvPicPr>
          <p:cNvPr id="5" name="Google Shape;307;p46"/>
          <p:cNvPicPr preferRelativeResize="0">
            <a:picLocks noGrp="1"/>
          </p:cNvPicPr>
          <p:nvPr>
            <p:ph idx="1"/>
          </p:nvPr>
        </p:nvPicPr>
        <p:blipFill>
          <a:blip r:embed="rId3">
            <a:alphaModFix/>
          </a:blip>
          <a:stretch>
            <a:fillRect/>
          </a:stretch>
        </p:blipFill>
        <p:spPr>
          <a:xfrm>
            <a:off x="2054710" y="4195400"/>
            <a:ext cx="1327288" cy="1316209"/>
          </a:xfrm>
          <a:prstGeom prst="rect">
            <a:avLst/>
          </a:prstGeom>
          <a:noFill/>
          <a:ln>
            <a:noFill/>
          </a:ln>
        </p:spPr>
      </p:pic>
      <p:pic>
        <p:nvPicPr>
          <p:cNvPr id="6" name="Google Shape;306;p46"/>
          <p:cNvPicPr preferRelativeResize="0"/>
          <p:nvPr/>
        </p:nvPicPr>
        <p:blipFill>
          <a:blip r:embed="rId4">
            <a:alphaModFix/>
          </a:blip>
          <a:stretch>
            <a:fillRect/>
          </a:stretch>
        </p:blipFill>
        <p:spPr>
          <a:xfrm>
            <a:off x="4286514" y="3514054"/>
            <a:ext cx="2678900" cy="2678900"/>
          </a:xfrm>
          <a:prstGeom prst="rect">
            <a:avLst/>
          </a:prstGeom>
          <a:noFill/>
          <a:ln>
            <a:noFill/>
          </a:ln>
        </p:spPr>
      </p:pic>
      <p:sp>
        <p:nvSpPr>
          <p:cNvPr id="7" name="Rectangle 6"/>
          <p:cNvSpPr/>
          <p:nvPr/>
        </p:nvSpPr>
        <p:spPr>
          <a:xfrm>
            <a:off x="807554" y="1493368"/>
            <a:ext cx="7812571" cy="1938992"/>
          </a:xfrm>
          <a:prstGeom prst="rect">
            <a:avLst/>
          </a:prstGeom>
        </p:spPr>
        <p:txBody>
          <a:bodyPr wrap="square">
            <a:spAutoFit/>
          </a:bodyPr>
          <a:lstStyle/>
          <a:p>
            <a:pPr marL="342900" indent="-342900">
              <a:buSzPts val="2400"/>
              <a:buFont typeface="Arial" panose="020B0604020202020204" pitchFamily="34" charset="0"/>
              <a:buChar char="•"/>
            </a:pPr>
            <a:r>
              <a:rPr lang="es-MX" sz="2400" dirty="0" smtClean="0">
                <a:latin typeface="Calibri" panose="020F0502020204030204" pitchFamily="34" charset="0"/>
                <a:ea typeface="Lato"/>
                <a:cs typeface="Calibri" panose="020F0502020204030204" pitchFamily="34" charset="0"/>
                <a:sym typeface="Lato"/>
              </a:rPr>
              <a:t>Lave sus manos antes de ponerse el cubre bocas y después de quitarse el cubre bocas.</a:t>
            </a:r>
          </a:p>
          <a:p>
            <a:pPr marL="342900" indent="-342900">
              <a:spcBef>
                <a:spcPts val="0"/>
              </a:spcBef>
              <a:buSzPts val="2400"/>
              <a:buFont typeface="Arial" panose="020B0604020202020204" pitchFamily="34" charset="0"/>
              <a:buChar char="•"/>
            </a:pPr>
            <a:r>
              <a:rPr lang="es-MX" sz="2400" dirty="0" smtClean="0">
                <a:latin typeface="Calibri" panose="020F0502020204030204" pitchFamily="34" charset="0"/>
                <a:ea typeface="Lato"/>
                <a:cs typeface="Calibri" panose="020F0502020204030204" pitchFamily="34" charset="0"/>
                <a:sym typeface="Lato"/>
              </a:rPr>
              <a:t>Asegure el cubre bocas bajo su quijada. </a:t>
            </a:r>
          </a:p>
          <a:p>
            <a:pPr marL="342900" indent="-342900">
              <a:spcBef>
                <a:spcPts val="0"/>
              </a:spcBef>
              <a:buSzPts val="2400"/>
              <a:buFont typeface="Arial" panose="020B0604020202020204" pitchFamily="34" charset="0"/>
              <a:buChar char="•"/>
            </a:pPr>
            <a:r>
              <a:rPr lang="es-MX" sz="2400" dirty="0" smtClean="0">
                <a:latin typeface="Calibri" panose="020F0502020204030204" pitchFamily="34" charset="0"/>
                <a:ea typeface="Lato"/>
                <a:cs typeface="Calibri" panose="020F0502020204030204" pitchFamily="34" charset="0"/>
                <a:sym typeface="Lato"/>
              </a:rPr>
              <a:t>Asegure que le cubre los lados de sus cachetes. </a:t>
            </a:r>
          </a:p>
          <a:p>
            <a:pPr marL="342900" indent="-342900">
              <a:spcBef>
                <a:spcPts val="0"/>
              </a:spcBef>
              <a:buSzPts val="2400"/>
              <a:buFont typeface="Arial" panose="020B0604020202020204" pitchFamily="34" charset="0"/>
              <a:buChar char="•"/>
            </a:pPr>
            <a:r>
              <a:rPr lang="es-MX" sz="2400" dirty="0" smtClean="0">
                <a:latin typeface="Calibri" panose="020F0502020204030204" pitchFamily="34" charset="0"/>
                <a:ea typeface="Lato"/>
                <a:cs typeface="Calibri" panose="020F0502020204030204" pitchFamily="34" charset="0"/>
                <a:sym typeface="Lato"/>
              </a:rPr>
              <a:t>Asegure que cubre su nariz y su boca. </a:t>
            </a:r>
          </a:p>
        </p:txBody>
      </p:sp>
    </p:spTree>
    <p:extLst>
      <p:ext uri="{BB962C8B-B14F-4D97-AF65-F5344CB8AC3E}">
        <p14:creationId xmlns:p14="http://schemas.microsoft.com/office/powerpoint/2010/main" val="4407451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7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Calibri"/>
              <a:buNone/>
            </a:pPr>
            <a:r>
              <a:rPr lang="es-MX" sz="4000" dirty="0"/>
              <a:t>Detenga estas actividades…</a:t>
            </a:r>
          </a:p>
        </p:txBody>
      </p:sp>
      <p:sp>
        <p:nvSpPr>
          <p:cNvPr id="603" name="Google Shape;603;p75"/>
          <p:cNvSpPr txBox="1">
            <a:spLocks noGrp="1"/>
          </p:cNvSpPr>
          <p:nvPr>
            <p:ph type="body" idx="1"/>
          </p:nvPr>
        </p:nvSpPr>
        <p:spPr>
          <a:xfrm>
            <a:off x="761581" y="1690689"/>
            <a:ext cx="7886700" cy="435133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dk1"/>
              </a:buClr>
              <a:buSzPts val="2800"/>
              <a:buChar char="•"/>
            </a:pPr>
            <a:r>
              <a:rPr lang="es-MX" dirty="0"/>
              <a:t>Cepillado de dientes en el programa</a:t>
            </a:r>
          </a:p>
          <a:p>
            <a:pPr marL="228600" lvl="0" indent="-228600" algn="l" rtl="0">
              <a:lnSpc>
                <a:spcPct val="90000"/>
              </a:lnSpc>
              <a:spcBef>
                <a:spcPts val="1000"/>
              </a:spcBef>
              <a:spcAft>
                <a:spcPts val="0"/>
              </a:spcAft>
              <a:buClr>
                <a:schemeClr val="dk1"/>
              </a:buClr>
              <a:buSzPts val="2800"/>
              <a:buChar char="•"/>
            </a:pPr>
            <a:r>
              <a:rPr lang="es-MX" dirty="0"/>
              <a:t>Mostrar y Contar “Show and Tell”. </a:t>
            </a:r>
          </a:p>
          <a:p>
            <a:pPr marL="228600" lvl="0" indent="-228600" algn="l" rtl="0">
              <a:lnSpc>
                <a:spcPct val="90000"/>
              </a:lnSpc>
              <a:spcBef>
                <a:spcPts val="1000"/>
              </a:spcBef>
              <a:spcAft>
                <a:spcPts val="0"/>
              </a:spcAft>
              <a:buClr>
                <a:schemeClr val="dk1"/>
              </a:buClr>
              <a:buSzPts val="2800"/>
              <a:buChar char="•"/>
            </a:pPr>
            <a:r>
              <a:rPr lang="es-MX" dirty="0"/>
              <a:t>Abrazos.</a:t>
            </a:r>
          </a:p>
          <a:p>
            <a:pPr marL="228600" lvl="0" indent="-50800" algn="l"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a:p>
            <a:pPr marL="228600" lvl="0" indent="-50800" algn="l" rtl="0">
              <a:lnSpc>
                <a:spcPct val="90000"/>
              </a:lnSpc>
              <a:spcBef>
                <a:spcPts val="1000"/>
              </a:spcBef>
              <a:spcAft>
                <a:spcPts val="0"/>
              </a:spcAft>
              <a:buClr>
                <a:schemeClr val="dk1"/>
              </a:buClr>
              <a:buSzPts val="2800"/>
              <a:buNone/>
            </a:pPr>
            <a:endParaRPr lang="es-MX" dirty="0"/>
          </a:p>
          <a:p>
            <a:pPr marL="0" lvl="0" indent="0" algn="l" rtl="0">
              <a:lnSpc>
                <a:spcPct val="90000"/>
              </a:lnSpc>
              <a:spcBef>
                <a:spcPts val="1000"/>
              </a:spcBef>
              <a:spcAft>
                <a:spcPts val="0"/>
              </a:spcAft>
              <a:buClr>
                <a:schemeClr val="dk1"/>
              </a:buClr>
              <a:buSzPts val="2800"/>
              <a:buNone/>
            </a:pPr>
            <a:endParaRPr lang="es-MX" u="sng" dirty="0">
              <a:solidFill>
                <a:schemeClr val="hlink"/>
              </a:solidFill>
              <a:hlinkClick r:id="rId3"/>
            </a:endParaRPr>
          </a:p>
          <a:p>
            <a:pPr marL="0" lvl="0" indent="0" algn="l" rtl="0">
              <a:lnSpc>
                <a:spcPct val="90000"/>
              </a:lnSpc>
              <a:spcBef>
                <a:spcPts val="1000"/>
              </a:spcBef>
              <a:spcAft>
                <a:spcPts val="0"/>
              </a:spcAft>
              <a:buClr>
                <a:schemeClr val="dk1"/>
              </a:buClr>
              <a:buSzPts val="2800"/>
              <a:buNone/>
            </a:pPr>
            <a:r>
              <a:rPr lang="es-MX" u="sng" dirty="0">
                <a:solidFill>
                  <a:schemeClr val="hlink"/>
                </a:solidFill>
                <a:hlinkClick r:id="rId3"/>
              </a:rPr>
              <a:t>https://</a:t>
            </a:r>
            <a:r>
              <a:rPr lang="es-MX" u="sng" dirty="0" smtClean="0">
                <a:solidFill>
                  <a:schemeClr val="hlink"/>
                </a:solidFill>
                <a:hlinkClick r:id="rId3"/>
              </a:rPr>
              <a:t>www.youtube.com/watch?v=Xa_qNH8u3OM</a:t>
            </a:r>
            <a:endParaRPr lang="es-MX" u="sng" dirty="0" smtClean="0">
              <a:solidFill>
                <a:schemeClr val="hlink"/>
              </a:solidFill>
            </a:endParaRPr>
          </a:p>
          <a:p>
            <a:pPr marL="0" lvl="0" indent="0" algn="l" rtl="0">
              <a:lnSpc>
                <a:spcPct val="90000"/>
              </a:lnSpc>
              <a:spcBef>
                <a:spcPts val="1000"/>
              </a:spcBef>
              <a:spcAft>
                <a:spcPts val="0"/>
              </a:spcAft>
              <a:buClr>
                <a:schemeClr val="dk1"/>
              </a:buClr>
              <a:buSzPts val="2800"/>
              <a:buNone/>
            </a:pPr>
            <a:r>
              <a:rPr lang="es-MX" dirty="0" smtClean="0"/>
              <a:t> </a:t>
            </a:r>
            <a:endParaRPr lang="es-MX" dirty="0"/>
          </a:p>
        </p:txBody>
      </p:sp>
      <p:pic>
        <p:nvPicPr>
          <p:cNvPr id="604" name="Google Shape;604;p75"/>
          <p:cNvPicPr preferRelativeResize="0"/>
          <p:nvPr/>
        </p:nvPicPr>
        <p:blipFill rotWithShape="1">
          <a:blip r:embed="rId4">
            <a:alphaModFix/>
          </a:blip>
          <a:srcRect l="4487" t="12762" r="34231" b="13846"/>
          <a:stretch/>
        </p:blipFill>
        <p:spPr>
          <a:xfrm>
            <a:off x="2631397" y="2713671"/>
            <a:ext cx="3642360" cy="2453640"/>
          </a:xfrm>
          <a:prstGeom prst="rect">
            <a:avLst/>
          </a:prstGeom>
          <a:noFill/>
          <a:ln w="9525" cap="flat" cmpd="sng">
            <a:solidFill>
              <a:srgbClr val="D90F81"/>
            </a:solidFill>
            <a:prstDash val="solid"/>
            <a:round/>
            <a:headEnd type="none" w="sm" len="sm"/>
            <a:tailEnd type="none" w="sm" len="s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76"/>
          <p:cNvSpPr txBox="1">
            <a:spLocks noGrp="1"/>
          </p:cNvSpPr>
          <p:nvPr>
            <p:ph type="body" idx="1"/>
          </p:nvPr>
        </p:nvSpPr>
        <p:spPr>
          <a:xfrm>
            <a:off x="762000" y="632875"/>
            <a:ext cx="7774425" cy="523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3600"/>
              <a:buNone/>
            </a:pPr>
            <a:r>
              <a:rPr lang="es-MX" sz="3600" b="1" dirty="0" smtClean="0">
                <a:latin typeface="Architects Daughter"/>
                <a:ea typeface="Architects Daughter"/>
                <a:cs typeface="Architects Daughter"/>
                <a:sym typeface="Architects Daughter"/>
              </a:rPr>
              <a:t>Ustedes </a:t>
            </a:r>
            <a:r>
              <a:rPr lang="es-MX" sz="3600" b="1" dirty="0">
                <a:latin typeface="Architects Daughter"/>
                <a:ea typeface="Architects Daughter"/>
                <a:cs typeface="Architects Daughter"/>
                <a:sym typeface="Architects Daughter"/>
              </a:rPr>
              <a:t>son héroes</a:t>
            </a:r>
            <a:endParaRPr lang="es-MX" dirty="0"/>
          </a:p>
          <a:p>
            <a:pPr marL="0" lvl="0" indent="0" algn="l" rtl="0">
              <a:lnSpc>
                <a:spcPct val="90000"/>
              </a:lnSpc>
              <a:spcBef>
                <a:spcPts val="1000"/>
              </a:spcBef>
              <a:spcAft>
                <a:spcPts val="0"/>
              </a:spcAft>
              <a:buClr>
                <a:schemeClr val="dk1"/>
              </a:buClr>
              <a:buSzPts val="3600"/>
              <a:buNone/>
            </a:pPr>
            <a:endParaRPr lang="es-MX" sz="3600" b="1" dirty="0">
              <a:latin typeface="Architects Daughter"/>
              <a:ea typeface="Architects Daughter"/>
              <a:cs typeface="Architects Daughter"/>
              <a:sym typeface="Architects Daughter"/>
            </a:endParaRPr>
          </a:p>
          <a:p>
            <a:pPr marL="0" lvl="0" indent="0" algn="ctr" rtl="0">
              <a:lnSpc>
                <a:spcPct val="90000"/>
              </a:lnSpc>
              <a:spcBef>
                <a:spcPts val="1000"/>
              </a:spcBef>
              <a:spcAft>
                <a:spcPts val="0"/>
              </a:spcAft>
              <a:buClr>
                <a:schemeClr val="dk1"/>
              </a:buClr>
              <a:buSzPts val="3600"/>
              <a:buNone/>
            </a:pPr>
            <a:r>
              <a:rPr lang="es-MX" sz="3600" b="1" dirty="0">
                <a:latin typeface="Architects Daughter"/>
                <a:ea typeface="Architects Daughter"/>
                <a:cs typeface="Architects Daughter"/>
                <a:sym typeface="Architects Daughter"/>
              </a:rPr>
              <a:t>Gracias por apoyar </a:t>
            </a:r>
            <a:r>
              <a:rPr lang="es-MX" sz="3600" b="1" dirty="0" smtClean="0">
                <a:latin typeface="Architects Daughter"/>
                <a:ea typeface="Architects Daughter"/>
                <a:cs typeface="Architects Daughter"/>
                <a:sym typeface="Architects Daughter"/>
              </a:rPr>
              <a:t>y cuidar </a:t>
            </a:r>
            <a:r>
              <a:rPr lang="es-MX" sz="3600" b="1" dirty="0">
                <a:latin typeface="Architects Daughter"/>
                <a:ea typeface="Architects Daughter"/>
                <a:cs typeface="Architects Daughter"/>
                <a:sym typeface="Architects Daughter"/>
              </a:rPr>
              <a:t>a los niños </a:t>
            </a:r>
            <a:r>
              <a:rPr lang="es-MX" sz="3600" b="1" dirty="0" smtClean="0">
                <a:latin typeface="Architects Daughter"/>
                <a:ea typeface="Architects Daughter"/>
                <a:cs typeface="Architects Daughter"/>
                <a:sym typeface="Architects Daughter"/>
              </a:rPr>
              <a:t>durante </a:t>
            </a:r>
            <a:r>
              <a:rPr lang="es-MX" sz="3600" b="1" dirty="0">
                <a:latin typeface="Architects Daughter"/>
                <a:ea typeface="Architects Daughter"/>
                <a:cs typeface="Architects Daughter"/>
                <a:sym typeface="Architects Daughter"/>
              </a:rPr>
              <a:t>la pandemia de </a:t>
            </a:r>
            <a:r>
              <a:rPr lang="es-MX" sz="3600" b="1" dirty="0" smtClean="0">
                <a:latin typeface="Architects Daughter"/>
                <a:ea typeface="Architects Daughter"/>
                <a:cs typeface="Architects Daughter"/>
                <a:sym typeface="Architects Daughter"/>
              </a:rPr>
              <a:t>COVID-19</a:t>
            </a:r>
            <a:r>
              <a:rPr lang="es-MX" sz="3600" b="1" dirty="0">
                <a:latin typeface="Architects Daughter"/>
                <a:ea typeface="Architects Daughter"/>
                <a:cs typeface="Architects Daughter"/>
                <a:sym typeface="Architects Daughter"/>
              </a:rPr>
              <a:t>.</a:t>
            </a:r>
          </a:p>
          <a:p>
            <a:pPr marL="0" lvl="0" indent="0" algn="ctr" rtl="0">
              <a:lnSpc>
                <a:spcPct val="90000"/>
              </a:lnSpc>
              <a:spcBef>
                <a:spcPts val="1000"/>
              </a:spcBef>
              <a:spcAft>
                <a:spcPts val="0"/>
              </a:spcAft>
              <a:buClr>
                <a:schemeClr val="dk1"/>
              </a:buClr>
              <a:buSzPts val="3600"/>
              <a:buNone/>
            </a:pPr>
            <a:endParaRPr lang="es-MX" sz="3600" b="1" dirty="0">
              <a:latin typeface="Architects Daughter"/>
              <a:ea typeface="Architects Daughter"/>
              <a:cs typeface="Architects Daughter"/>
              <a:sym typeface="Architects Daughter"/>
            </a:endParaRPr>
          </a:p>
          <a:p>
            <a:pPr marL="0" lvl="0" indent="0" algn="ctr" rtl="0">
              <a:lnSpc>
                <a:spcPct val="90000"/>
              </a:lnSpc>
              <a:spcBef>
                <a:spcPts val="1000"/>
              </a:spcBef>
              <a:spcAft>
                <a:spcPts val="0"/>
              </a:spcAft>
              <a:buClr>
                <a:schemeClr val="dk1"/>
              </a:buClr>
              <a:buSzPts val="3600"/>
              <a:buNone/>
            </a:pPr>
            <a:r>
              <a:rPr lang="es-MX" sz="3600" b="1" dirty="0">
                <a:latin typeface="Architects Daughter"/>
                <a:ea typeface="Architects Daughter"/>
                <a:cs typeface="Architects Daughter"/>
                <a:sym typeface="Architects Daughter"/>
              </a:rPr>
              <a:t>¡Por favor manténgase seguro, estamos con ustedes!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0">
                                            <p:txEl>
                                              <p:pRg st="0" end="0"/>
                                            </p:txEl>
                                          </p:spTgt>
                                        </p:tgtEl>
                                        <p:attrNameLst>
                                          <p:attrName>style.visibility</p:attrName>
                                        </p:attrNameLst>
                                      </p:cBhvr>
                                      <p:to>
                                        <p:strVal val="visible"/>
                                      </p:to>
                                    </p:set>
                                    <p:anim calcmode="lin" valueType="num">
                                      <p:cBhvr additive="base">
                                        <p:cTn id="7" dur="500"/>
                                        <p:tgtEl>
                                          <p:spTgt spid="6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10">
                                            <p:txEl>
                                              <p:pRg st="2" end="2"/>
                                            </p:txEl>
                                          </p:spTgt>
                                        </p:tgtEl>
                                        <p:attrNameLst>
                                          <p:attrName>style.visibility</p:attrName>
                                        </p:attrNameLst>
                                      </p:cBhvr>
                                      <p:to>
                                        <p:strVal val="visible"/>
                                      </p:to>
                                    </p:set>
                                    <p:anim calcmode="lin" valueType="num">
                                      <p:cBhvr additive="base">
                                        <p:cTn id="12" dur="500"/>
                                        <p:tgtEl>
                                          <p:spTgt spid="6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10">
                                            <p:txEl>
                                              <p:pRg st="4" end="4"/>
                                            </p:txEl>
                                          </p:spTgt>
                                        </p:tgtEl>
                                        <p:attrNameLst>
                                          <p:attrName>style.visibility</p:attrName>
                                        </p:attrNameLst>
                                      </p:cBhvr>
                                      <p:to>
                                        <p:strVal val="visible"/>
                                      </p:to>
                                    </p:set>
                                    <p:anim calcmode="lin" valueType="num">
                                      <p:cBhvr additive="base">
                                        <p:cTn id="17" dur="500"/>
                                        <p:tgtEl>
                                          <p:spTgt spid="610">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9"/>
          <p:cNvSpPr txBox="1">
            <a:spLocks noGrp="1"/>
          </p:cNvSpPr>
          <p:nvPr>
            <p:ph type="title"/>
          </p:nvPr>
        </p:nvSpPr>
        <p:spPr>
          <a:xfrm>
            <a:off x="357225" y="129650"/>
            <a:ext cx="8595300" cy="18009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s-MX" sz="3600" dirty="0">
                <a:latin typeface="Arial"/>
                <a:ea typeface="Arial"/>
                <a:cs typeface="Arial"/>
                <a:sym typeface="Arial"/>
              </a:rPr>
              <a:t>¡La mejor manera de prevenir COVID-19 es evitar exponerse al virus!</a:t>
            </a:r>
            <a:endParaRPr lang="es-MX" sz="3600" dirty="0"/>
          </a:p>
        </p:txBody>
      </p:sp>
      <p:pic>
        <p:nvPicPr>
          <p:cNvPr id="137" name="Google Shape;137;p19"/>
          <p:cNvPicPr preferRelativeResize="0">
            <a:picLocks noGrp="1"/>
          </p:cNvPicPr>
          <p:nvPr>
            <p:ph type="body" idx="1"/>
          </p:nvPr>
        </p:nvPicPr>
        <p:blipFill rotWithShape="1">
          <a:blip r:embed="rId3">
            <a:alphaModFix/>
          </a:blip>
          <a:srcRect/>
          <a:stretch/>
        </p:blipFill>
        <p:spPr>
          <a:xfrm>
            <a:off x="2798311" y="2439401"/>
            <a:ext cx="3550420" cy="313447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0"/>
          <p:cNvSpPr txBox="1">
            <a:spLocks noGrp="1"/>
          </p:cNvSpPr>
          <p:nvPr>
            <p:ph type="title"/>
          </p:nvPr>
        </p:nvSpPr>
        <p:spPr>
          <a:xfrm>
            <a:off x="628650" y="120852"/>
            <a:ext cx="7886701" cy="197523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s-MX" sz="3600" dirty="0">
                <a:latin typeface="Arial"/>
                <a:ea typeface="Arial"/>
                <a:cs typeface="Arial"/>
                <a:sym typeface="Arial"/>
              </a:rPr>
              <a:t>¿Están abiertos los programas de cuidado infantil </a:t>
            </a:r>
            <a:r>
              <a:rPr lang="es-MX" sz="3600" dirty="0" smtClean="0">
                <a:latin typeface="Arial"/>
                <a:ea typeface="Arial"/>
                <a:cs typeface="Arial"/>
                <a:sym typeface="Arial"/>
              </a:rPr>
              <a:t>en </a:t>
            </a:r>
            <a:r>
              <a:rPr lang="es-MX" sz="3600" dirty="0">
                <a:latin typeface="Arial"/>
                <a:ea typeface="Arial"/>
                <a:cs typeface="Arial"/>
                <a:sym typeface="Arial"/>
              </a:rPr>
              <a:t>el estado de California? </a:t>
            </a:r>
            <a:endParaRPr lang="es-MX" sz="3600" dirty="0"/>
          </a:p>
        </p:txBody>
      </p:sp>
      <p:sp>
        <p:nvSpPr>
          <p:cNvPr id="145" name="Google Shape;145;p20"/>
          <p:cNvSpPr txBox="1">
            <a:spLocks noGrp="1"/>
          </p:cNvSpPr>
          <p:nvPr>
            <p:ph type="body" idx="1"/>
          </p:nvPr>
        </p:nvSpPr>
        <p:spPr>
          <a:xfrm>
            <a:off x="628650" y="1941096"/>
            <a:ext cx="7886700" cy="3579172"/>
          </a:xfrm>
          <a:prstGeom prst="rect">
            <a:avLst/>
          </a:prstGeom>
          <a:noFill/>
          <a:ln>
            <a:noFill/>
          </a:ln>
        </p:spPr>
        <p:txBody>
          <a:bodyPr spcFirstLastPara="1" wrap="square" lIns="91425" tIns="45700" rIns="91425" bIns="45700" anchor="t" anchorCtr="0">
            <a:noAutofit/>
          </a:bodyPr>
          <a:lstStyle/>
          <a:p>
            <a:pPr marL="0" lvl="0" indent="0" rtl="0">
              <a:spcBef>
                <a:spcPts val="1000"/>
              </a:spcBef>
              <a:spcAft>
                <a:spcPts val="0"/>
              </a:spcAft>
              <a:buClr>
                <a:schemeClr val="dk1"/>
              </a:buClr>
              <a:buSzPts val="1100"/>
              <a:buFont typeface="Arial"/>
              <a:buNone/>
            </a:pPr>
            <a:r>
              <a:rPr lang="es-MX" sz="2500" dirty="0">
                <a:latin typeface="Arial"/>
                <a:ea typeface="Arial"/>
                <a:cs typeface="Arial"/>
                <a:sym typeface="Arial"/>
              </a:rPr>
              <a:t>•</a:t>
            </a:r>
            <a:r>
              <a:rPr lang="es-MX" sz="2500" dirty="0" smtClean="0"/>
              <a:t>Sí. Muchos programas de cuidado han permanecido abiertos o están en proceso de abrir pronto. Sin embargo, algunos programas continúan cerrados.</a:t>
            </a:r>
          </a:p>
          <a:p>
            <a:pPr marL="0" lvl="0" indent="0" rtl="0">
              <a:spcBef>
                <a:spcPts val="1000"/>
              </a:spcBef>
              <a:spcAft>
                <a:spcPts val="0"/>
              </a:spcAft>
              <a:buClr>
                <a:schemeClr val="dk1"/>
              </a:buClr>
              <a:buSzPts val="1100"/>
              <a:buFont typeface="Arial"/>
              <a:buNone/>
            </a:pPr>
            <a:r>
              <a:rPr lang="es-MX" sz="2500" dirty="0" smtClean="0">
                <a:latin typeface="Arial"/>
                <a:ea typeface="Arial"/>
                <a:cs typeface="Arial"/>
                <a:sym typeface="Arial"/>
              </a:rPr>
              <a:t>•</a:t>
            </a:r>
            <a:r>
              <a:rPr lang="es-MX" sz="2500" dirty="0" smtClean="0"/>
              <a:t>Los </a:t>
            </a:r>
            <a:r>
              <a:rPr lang="es-MX" sz="2500" dirty="0"/>
              <a:t>Centros de Cuidado Infantil y los Hogares de Cuidado Infantil </a:t>
            </a:r>
            <a:r>
              <a:rPr lang="es-MX" sz="2500" dirty="0" smtClean="0"/>
              <a:t>Familiar, </a:t>
            </a:r>
            <a:r>
              <a:rPr lang="es-MX" sz="2500" dirty="0"/>
              <a:t>que </a:t>
            </a:r>
            <a:r>
              <a:rPr lang="es-MX" sz="2500" dirty="0" smtClean="0"/>
              <a:t>están abiertos o se encuentran en proceso de abrir, deben de seguir las guías de salud y seguridad específicamente </a:t>
            </a:r>
            <a:r>
              <a:rPr lang="es-MX" sz="2500" dirty="0"/>
              <a:t>para la pandemia.   (por ejemplo, requisitos de </a:t>
            </a:r>
            <a:r>
              <a:rPr lang="es-MX" sz="2500" b="1" dirty="0"/>
              <a:t>limpieza</a:t>
            </a:r>
            <a:r>
              <a:rPr lang="es-MX" sz="2500" dirty="0"/>
              <a:t> y </a:t>
            </a:r>
            <a:r>
              <a:rPr lang="es-MX" sz="2500" b="1" dirty="0" smtClean="0"/>
              <a:t>desinfección diaria, chequeos de salud diarios, y distanciamiento físico</a:t>
            </a:r>
            <a:r>
              <a:rPr lang="es-MX" sz="2500" dirty="0" smtClean="0"/>
              <a:t>). </a:t>
            </a:r>
            <a:endParaRPr lang="es-MX" sz="2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a:spLocks noGrp="1"/>
          </p:cNvSpPr>
          <p:nvPr>
            <p:ph type="title"/>
          </p:nvPr>
        </p:nvSpPr>
        <p:spPr>
          <a:xfrm>
            <a:off x="628650" y="181502"/>
            <a:ext cx="7886700" cy="1024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959"/>
              <a:buFont typeface="Calibri"/>
              <a:buNone/>
            </a:pPr>
            <a:r>
              <a:rPr lang="es-MX" sz="4000" dirty="0">
                <a:latin typeface="Arial"/>
                <a:ea typeface="Arial"/>
                <a:cs typeface="Arial"/>
                <a:sym typeface="Arial"/>
              </a:rPr>
              <a:t>¿Cómo mantenerse saludables</a:t>
            </a:r>
            <a:br>
              <a:rPr lang="es-MX" sz="4000" dirty="0">
                <a:latin typeface="Arial"/>
                <a:ea typeface="Arial"/>
                <a:cs typeface="Arial"/>
                <a:sym typeface="Arial"/>
              </a:rPr>
            </a:br>
            <a:r>
              <a:rPr lang="es-MX" sz="4000" dirty="0">
                <a:latin typeface="Arial"/>
                <a:ea typeface="Arial"/>
                <a:cs typeface="Arial"/>
                <a:sym typeface="Arial"/>
              </a:rPr>
              <a:t>y seguros? </a:t>
            </a:r>
            <a:endParaRPr lang="es-MX" sz="4000" dirty="0"/>
          </a:p>
        </p:txBody>
      </p:sp>
      <p:pic>
        <p:nvPicPr>
          <p:cNvPr id="167" name="Google Shape;167;p23"/>
          <p:cNvPicPr preferRelativeResize="0">
            <a:picLocks noGrp="1"/>
          </p:cNvPicPr>
          <p:nvPr>
            <p:ph type="body" idx="1"/>
          </p:nvPr>
        </p:nvPicPr>
        <p:blipFill rotWithShape="1">
          <a:blip r:embed="rId3">
            <a:alphaModFix/>
          </a:blip>
          <a:srcRect/>
          <a:stretch/>
        </p:blipFill>
        <p:spPr>
          <a:xfrm>
            <a:off x="1524000" y="1422401"/>
            <a:ext cx="6271816" cy="44495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13574</TotalTime>
  <Words>4397</Words>
  <Application>Microsoft Office PowerPoint</Application>
  <PresentationFormat>On-screen Show (4:3)</PresentationFormat>
  <Paragraphs>457</Paragraphs>
  <Slides>62</Slides>
  <Notes>62</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Cambria</vt:lpstr>
      <vt:lpstr>Arimo</vt:lpstr>
      <vt:lpstr>Lato</vt:lpstr>
      <vt:lpstr>Arial</vt:lpstr>
      <vt:lpstr>Calibri</vt:lpstr>
      <vt:lpstr>Noto Sans Symbols</vt:lpstr>
      <vt:lpstr>Architects Daughter</vt:lpstr>
      <vt:lpstr>Lucida Sans</vt:lpstr>
      <vt:lpstr>Comic Sans MS</vt:lpstr>
      <vt:lpstr>Office Theme</vt:lpstr>
      <vt:lpstr>Salud y Seguridad En Las Guarderías de Niños durante la Pandemia de COVID-19   </vt:lpstr>
      <vt:lpstr>Revisar la página de CCHP para actualizaciones regulares de COVID-19</vt:lpstr>
      <vt:lpstr> Orientación basada en </vt:lpstr>
      <vt:lpstr>Comuníquese Con Su Departamento Local de Salud Pública</vt:lpstr>
      <vt:lpstr>Comunicación Con Las Familias</vt:lpstr>
      <vt:lpstr>COVID-19 es causado por un “NUEVO” VIRUS de la clase Corona  Como es nuevo, las personas no tienen inmunidad al virus.  Algunas personas tienen casos leves o no muestran ningún síntoma. Las personas mayores y las personas con problemas de salud crónica corren más riesgos de enfermarse. </vt:lpstr>
      <vt:lpstr>¡La mejor manera de prevenir COVID-19 es evitar exponerse al virus!</vt:lpstr>
      <vt:lpstr>¿Están abiertos los programas de cuidado infantil en el estado de California? </vt:lpstr>
      <vt:lpstr>¿Cómo mantenerse saludables y seguros? </vt:lpstr>
      <vt:lpstr>Los gérmenes se propagan fácilmente entre los niños pequeños…</vt:lpstr>
      <vt:lpstr>Transmisión de COVID-19</vt:lpstr>
      <vt:lpstr>Pregunta: ¿Por qué las personas en el cuidado infantil están a riesgo de propagar y contraer COVID-19?</vt:lpstr>
      <vt:lpstr>Respuesta:</vt:lpstr>
      <vt:lpstr>COVID-19 y Niños </vt:lpstr>
      <vt:lpstr>Reduzca el riesgo de COVID-19</vt:lpstr>
      <vt:lpstr>Estrategias para detener la propagación del COVID-19</vt:lpstr>
      <vt:lpstr>Chequeos de salud por la mañana</vt:lpstr>
      <vt:lpstr>Chequeo de fiebre</vt:lpstr>
      <vt:lpstr>Síntomas de COVID-19</vt:lpstr>
      <vt:lpstr>Criterios de Exclusión</vt:lpstr>
      <vt:lpstr>Estrategias para detener la propagación del COVID-19</vt:lpstr>
      <vt:lpstr>Video: Cómo lavarse las manos</vt:lpstr>
      <vt:lpstr>Lávese las manos en cuanto llegue y  frecuentemente durante el día</vt:lpstr>
      <vt:lpstr>Desinfectantes de Manos</vt:lpstr>
      <vt:lpstr>¡Aprenda a cubrirse la boca al toser y estornudar con Grover!</vt:lpstr>
      <vt:lpstr>Estrategias para detener la propagacion del COVID-19</vt:lpstr>
      <vt:lpstr> Los Desinfectantes</vt:lpstr>
      <vt:lpstr>¿Cuál es la diferencia entre limpiar y desinfectar?</vt:lpstr>
      <vt:lpstr>¿Cuáles superficies deben de limpiarse?</vt:lpstr>
      <vt:lpstr>Use productos más sanos para la gente y el medio ambiente</vt:lpstr>
      <vt:lpstr>PowerPoint Presentation</vt:lpstr>
      <vt:lpstr> ¿Cuáles superficies deben ser desinfectadas? </vt:lpstr>
      <vt:lpstr>¿Qué productos debo usar para sanitizar y desinfectar?</vt:lpstr>
      <vt:lpstr>La Etiqueta es la Ley</vt:lpstr>
      <vt:lpstr>PowerPoint Presentation</vt:lpstr>
      <vt:lpstr>PowerPoint Presentation</vt:lpstr>
      <vt:lpstr>Seleccione un producto desinfectante seguro con uno de estos ingredientes activos</vt:lpstr>
      <vt:lpstr>Declaración de Ingredientes</vt:lpstr>
      <vt:lpstr>Ingredientes activos que son peligrosos para el asma</vt:lpstr>
      <vt:lpstr>Nombre del producto desinfectante: _____________________</vt:lpstr>
      <vt:lpstr>Pasos de desinfección y sanitación</vt:lpstr>
      <vt:lpstr>PowerPoint Presentation</vt:lpstr>
      <vt:lpstr>Siempre tenga precaución cuando use los desinfectantes y sanitizantes</vt:lpstr>
      <vt:lpstr> Continuado…</vt:lpstr>
      <vt:lpstr>¿Qué tal el cloro?</vt:lpstr>
      <vt:lpstr>Si usa cloro: </vt:lpstr>
      <vt:lpstr>Reduzca el Desorden y los Juguetes Compartidos</vt:lpstr>
      <vt:lpstr>Estrategias para reducir el contagio de COVID-19</vt:lpstr>
      <vt:lpstr>Distanciamiento Físico: Entrada</vt:lpstr>
      <vt:lpstr>Distanciamiento Físico: Durante la entrada y la salida</vt:lpstr>
      <vt:lpstr>Distanciamiento Físico: Grupos</vt:lpstr>
      <vt:lpstr>Distancia Física: Tamaño del grupo (Infantes y Niños Pequeños)</vt:lpstr>
      <vt:lpstr>Distancia Física: En el Salón</vt:lpstr>
      <vt:lpstr>Distancia Física: Comidas</vt:lpstr>
      <vt:lpstr>Exenciones del programa de alimentos</vt:lpstr>
      <vt:lpstr>Distanciamiento físico</vt:lpstr>
      <vt:lpstr>Cubrebocas: Orientación Actual</vt:lpstr>
      <vt:lpstr>Los cubrebocas reducen la transmisión aérea</vt:lpstr>
      <vt:lpstr>PowerPoint Presentation</vt:lpstr>
      <vt:lpstr>Consejos para el uso correcto del  cubre bocas</vt:lpstr>
      <vt:lpstr>Detenga estas actividades…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Salud y Seguridad En Las Guarderías de Niños ajuste durante la Pandemia COVID-19</dc:title>
  <dc:creator>Rose, Bobbie</dc:creator>
  <cp:lastModifiedBy>Rose, Bobbie</cp:lastModifiedBy>
  <cp:revision>75</cp:revision>
  <dcterms:modified xsi:type="dcterms:W3CDTF">2020-07-28T18:44:36Z</dcterms:modified>
</cp:coreProperties>
</file>